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39" r:id="rId2"/>
    <p:sldId id="514" r:id="rId3"/>
    <p:sldId id="515" r:id="rId4"/>
    <p:sldId id="495" r:id="rId5"/>
    <p:sldId id="496" r:id="rId6"/>
    <p:sldId id="497" r:id="rId7"/>
    <p:sldId id="498" r:id="rId8"/>
    <p:sldId id="499" r:id="rId9"/>
    <p:sldId id="500" r:id="rId10"/>
    <p:sldId id="501" r:id="rId11"/>
    <p:sldId id="502" r:id="rId12"/>
    <p:sldId id="503" r:id="rId13"/>
    <p:sldId id="504" r:id="rId14"/>
    <p:sldId id="505" r:id="rId15"/>
    <p:sldId id="506" r:id="rId16"/>
    <p:sldId id="507" r:id="rId17"/>
    <p:sldId id="508" r:id="rId18"/>
    <p:sldId id="509" r:id="rId19"/>
    <p:sldId id="510" r:id="rId20"/>
    <p:sldId id="511" r:id="rId21"/>
    <p:sldId id="513" r:id="rId22"/>
    <p:sldId id="516" r:id="rId23"/>
    <p:sldId id="517" r:id="rId24"/>
    <p:sldId id="518" r:id="rId25"/>
    <p:sldId id="519" r:id="rId26"/>
    <p:sldId id="520" r:id="rId27"/>
    <p:sldId id="521" r:id="rId28"/>
    <p:sldId id="523" r:id="rId29"/>
    <p:sldId id="524" r:id="rId30"/>
    <p:sldId id="525" r:id="rId31"/>
    <p:sldId id="526" r:id="rId32"/>
  </p:sldIdLst>
  <p:sldSz cx="9144000" cy="6858000" type="screen4x3"/>
  <p:notesSz cx="7102475" cy="93884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274D"/>
    <a:srgbClr val="FFFF00"/>
    <a:srgbClr val="FFFF66"/>
    <a:srgbClr val="003E9A"/>
    <a:srgbClr val="0000FF"/>
    <a:srgbClr val="800000"/>
    <a:srgbClr val="FFCC99"/>
    <a:srgbClr val="CC6600"/>
    <a:srgbClr val="0099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9" autoAdjust="0"/>
    <p:restoredTop sz="95196" autoAdjust="0"/>
  </p:normalViewPr>
  <p:slideViewPr>
    <p:cSldViewPr>
      <p:cViewPr varScale="1">
        <p:scale>
          <a:sx n="81" d="100"/>
          <a:sy n="81" d="100"/>
        </p:scale>
        <p:origin x="1339" y="48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957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6" Type="http://schemas.openxmlformats.org/officeDocument/2006/relationships/image" Target="../media/image87.w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85.emf"/><Relationship Id="rId7" Type="http://schemas.openxmlformats.org/officeDocument/2006/relationships/image" Target="../media/image91.w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8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7" Type="http://schemas.openxmlformats.org/officeDocument/2006/relationships/image" Target="../media/image99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2.wmf"/><Relationship Id="rId7" Type="http://schemas.openxmlformats.org/officeDocument/2006/relationships/image" Target="../media/image106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10" Type="http://schemas.openxmlformats.org/officeDocument/2006/relationships/image" Target="../media/image109.wmf"/><Relationship Id="rId4" Type="http://schemas.openxmlformats.org/officeDocument/2006/relationships/image" Target="../media/image103.wmf"/><Relationship Id="rId9" Type="http://schemas.openxmlformats.org/officeDocument/2006/relationships/image" Target="../media/image10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13" Type="http://schemas.openxmlformats.org/officeDocument/2006/relationships/image" Target="../media/image137.emf"/><Relationship Id="rId3" Type="http://schemas.openxmlformats.org/officeDocument/2006/relationships/image" Target="../media/image127.emf"/><Relationship Id="rId7" Type="http://schemas.openxmlformats.org/officeDocument/2006/relationships/image" Target="../media/image131.emf"/><Relationship Id="rId12" Type="http://schemas.openxmlformats.org/officeDocument/2006/relationships/image" Target="../media/image136.e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6" Type="http://schemas.openxmlformats.org/officeDocument/2006/relationships/image" Target="../media/image130.emf"/><Relationship Id="rId11" Type="http://schemas.openxmlformats.org/officeDocument/2006/relationships/image" Target="../media/image135.emf"/><Relationship Id="rId5" Type="http://schemas.openxmlformats.org/officeDocument/2006/relationships/image" Target="../media/image129.emf"/><Relationship Id="rId10" Type="http://schemas.openxmlformats.org/officeDocument/2006/relationships/image" Target="../media/image134.emf"/><Relationship Id="rId4" Type="http://schemas.openxmlformats.org/officeDocument/2006/relationships/image" Target="../media/image128.emf"/><Relationship Id="rId9" Type="http://schemas.openxmlformats.org/officeDocument/2006/relationships/image" Target="../media/image133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emf"/><Relationship Id="rId13" Type="http://schemas.openxmlformats.org/officeDocument/2006/relationships/image" Target="../media/image150.emf"/><Relationship Id="rId3" Type="http://schemas.openxmlformats.org/officeDocument/2006/relationships/image" Target="../media/image140.emf"/><Relationship Id="rId7" Type="http://schemas.openxmlformats.org/officeDocument/2006/relationships/image" Target="../media/image144.emf"/><Relationship Id="rId12" Type="http://schemas.openxmlformats.org/officeDocument/2006/relationships/image" Target="../media/image149.emf"/><Relationship Id="rId2" Type="http://schemas.openxmlformats.org/officeDocument/2006/relationships/image" Target="../media/image139.emf"/><Relationship Id="rId16" Type="http://schemas.openxmlformats.org/officeDocument/2006/relationships/image" Target="../media/image153.emf"/><Relationship Id="rId1" Type="http://schemas.openxmlformats.org/officeDocument/2006/relationships/image" Target="../media/image138.emf"/><Relationship Id="rId6" Type="http://schemas.openxmlformats.org/officeDocument/2006/relationships/image" Target="../media/image143.emf"/><Relationship Id="rId11" Type="http://schemas.openxmlformats.org/officeDocument/2006/relationships/image" Target="../media/image148.emf"/><Relationship Id="rId5" Type="http://schemas.openxmlformats.org/officeDocument/2006/relationships/image" Target="../media/image142.emf"/><Relationship Id="rId15" Type="http://schemas.openxmlformats.org/officeDocument/2006/relationships/image" Target="../media/image152.emf"/><Relationship Id="rId10" Type="http://schemas.openxmlformats.org/officeDocument/2006/relationships/image" Target="../media/image147.emf"/><Relationship Id="rId4" Type="http://schemas.openxmlformats.org/officeDocument/2006/relationships/image" Target="../media/image141.emf"/><Relationship Id="rId9" Type="http://schemas.openxmlformats.org/officeDocument/2006/relationships/image" Target="../media/image146.emf"/><Relationship Id="rId14" Type="http://schemas.openxmlformats.org/officeDocument/2006/relationships/image" Target="../media/image151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image" Target="../media/image154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13" Type="http://schemas.openxmlformats.org/officeDocument/2006/relationships/image" Target="../media/image168.emf"/><Relationship Id="rId3" Type="http://schemas.openxmlformats.org/officeDocument/2006/relationships/image" Target="../media/image158.emf"/><Relationship Id="rId7" Type="http://schemas.openxmlformats.org/officeDocument/2006/relationships/image" Target="../media/image162.emf"/><Relationship Id="rId12" Type="http://schemas.openxmlformats.org/officeDocument/2006/relationships/image" Target="../media/image167.emf"/><Relationship Id="rId2" Type="http://schemas.openxmlformats.org/officeDocument/2006/relationships/image" Target="../media/image157.emf"/><Relationship Id="rId1" Type="http://schemas.openxmlformats.org/officeDocument/2006/relationships/image" Target="../media/image156.emf"/><Relationship Id="rId6" Type="http://schemas.openxmlformats.org/officeDocument/2006/relationships/image" Target="../media/image161.emf"/><Relationship Id="rId11" Type="http://schemas.openxmlformats.org/officeDocument/2006/relationships/image" Target="../media/image166.emf"/><Relationship Id="rId5" Type="http://schemas.openxmlformats.org/officeDocument/2006/relationships/image" Target="../media/image160.emf"/><Relationship Id="rId10" Type="http://schemas.openxmlformats.org/officeDocument/2006/relationships/image" Target="../media/image165.emf"/><Relationship Id="rId4" Type="http://schemas.openxmlformats.org/officeDocument/2006/relationships/image" Target="../media/image159.emf"/><Relationship Id="rId9" Type="http://schemas.openxmlformats.org/officeDocument/2006/relationships/image" Target="../media/image16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1F2C3936-49E5-4914-8C56-25CAFF0F28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513" cy="4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6036887A-7CC7-47F6-A213-955A1EC1A4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964" y="1"/>
            <a:ext cx="3078513" cy="4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>
            <a:extLst>
              <a:ext uri="{FF2B5EF4-FFF2-40B4-BE49-F238E27FC236}">
                <a16:creationId xmlns:a16="http://schemas.microsoft.com/office/drawing/2014/main" id="{F8E448CA-C50C-42EB-BBAA-0345AC54C47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8604"/>
            <a:ext cx="3078513" cy="46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>
            <a:extLst>
              <a:ext uri="{FF2B5EF4-FFF2-40B4-BE49-F238E27FC236}">
                <a16:creationId xmlns:a16="http://schemas.microsoft.com/office/drawing/2014/main" id="{0A753224-E1C2-4828-886E-7F3B43393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964" y="8918604"/>
            <a:ext cx="3078513" cy="46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FF4DE6-1985-490C-B7E0-EDBA30F6E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2755A0-6D55-4F67-B545-B62413DD5F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8513" cy="4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E9721664-3DFA-44CE-828B-F0483C8B21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3964" y="1"/>
            <a:ext cx="3078513" cy="4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CEF8174-0193-4382-9B86-F3528DD52C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704850"/>
            <a:ext cx="4692650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EA12F50F-18E1-4D54-A6E1-39F9E1C4D6D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109" y="4460053"/>
            <a:ext cx="5208261" cy="42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92953CE2-A883-4086-B9A6-9B62C600D4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8604"/>
            <a:ext cx="3078513" cy="46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87F60309-6BAD-4604-8479-C5398081A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64" y="8918604"/>
            <a:ext cx="3078513" cy="469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6216DFA-5E0B-4E3C-A3A7-5CFDC691FE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0E19375D-7C0A-49A4-AB43-CFCA59EFC1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B9EF1A2-CB67-45AA-8BAC-9D41DB27449E}" type="slidenum">
              <a:rPr lang="en-US" altLang="zh-CN"/>
              <a:pPr>
                <a:spcBef>
                  <a:spcPct val="0"/>
                </a:spcBef>
              </a:pPr>
              <a:t>8</a:t>
            </a:fld>
            <a:endParaRPr lang="en-US" altLang="zh-CN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EFBAEE50-B3F6-49C5-9346-971AF71FD2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4913" y="704850"/>
            <a:ext cx="4691062" cy="3517900"/>
          </a:xfrm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F21DDBA9-0BD8-4823-9795-CEEDC7FC9B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917" y="4458550"/>
            <a:ext cx="5682643" cy="42258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>
            <a:extLst>
              <a:ext uri="{FF2B5EF4-FFF2-40B4-BE49-F238E27FC236}">
                <a16:creationId xmlns:a16="http://schemas.microsoft.com/office/drawing/2014/main" id="{90D56C1C-DECF-4CB4-9994-189DAE049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>
            <a:extLst>
              <a:ext uri="{FF2B5EF4-FFF2-40B4-BE49-F238E27FC236}">
                <a16:creationId xmlns:a16="http://schemas.microsoft.com/office/drawing/2014/main" id="{77C3C0CF-3549-4FC6-9E39-92C43A7DE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1933</a:t>
            </a:r>
            <a:r>
              <a:rPr lang="zh-CN" altLang="en-US"/>
              <a:t>年，电子显微镜的发明</a:t>
            </a:r>
            <a:endParaRPr lang="en-US" altLang="zh-CN"/>
          </a:p>
          <a:p>
            <a:r>
              <a:rPr lang="en-US" altLang="zh-CN"/>
              <a:t>1981</a:t>
            </a:r>
            <a:r>
              <a:rPr lang="zh-CN" altLang="en-US"/>
              <a:t>年，扫描隧道显微镜的发明</a:t>
            </a:r>
          </a:p>
        </p:txBody>
      </p:sp>
      <p:sp>
        <p:nvSpPr>
          <p:cNvPr id="49156" name="灯片编号占位符 3">
            <a:extLst>
              <a:ext uri="{FF2B5EF4-FFF2-40B4-BE49-F238E27FC236}">
                <a16:creationId xmlns:a16="http://schemas.microsoft.com/office/drawing/2014/main" id="{F70AE1E3-4DBA-4696-B7C9-8C6210AD3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B5EF11A-8F10-4D37-A7B6-6EEE60A289D7}" type="slidenum">
              <a:rPr lang="en-US" altLang="zh-CN"/>
              <a:pPr>
                <a:spcBef>
                  <a:spcPct val="0"/>
                </a:spcBef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0713BAEB-E2AD-468F-AC82-ADB22B1FB06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304" y="8917099"/>
            <a:ext cx="3078513" cy="4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32430E7A-F797-4747-B4E6-118FDF594858}" type="slidenum">
              <a:rPr lang="en-US" altLang="zh-CN">
                <a:latin typeface="Arial" panose="020B0604020202020204" pitchFamily="34" charset="0"/>
              </a:rPr>
              <a:pPr algn="r"/>
              <a:t>30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A8ADD2B-2F39-4E3B-ADDF-100AAFC94412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82CB958-724B-4FB3-9C7F-FA3967803B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09917" y="4460052"/>
            <a:ext cx="5682643" cy="4224363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F9E1071C-AD73-4954-90FF-818E03E5949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304" y="8917099"/>
            <a:ext cx="3078513" cy="4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r"/>
            <a:fld id="{76D74744-BF7E-4E74-8F76-85E168698F40}" type="slidenum">
              <a:rPr lang="en-US" altLang="zh-CN">
                <a:latin typeface="Arial" panose="020B0604020202020204" pitchFamily="34" charset="0"/>
              </a:rPr>
              <a:pPr algn="r"/>
              <a:t>31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4DF1C7D-3E67-4B74-81F1-21F43747EDF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4B4C4131-49FD-4228-A67B-95B1B517DDB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09917" y="4460052"/>
            <a:ext cx="5682643" cy="4224363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324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43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7218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79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1851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670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7832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273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192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28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088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339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>
            <a:extLst>
              <a:ext uri="{FF2B5EF4-FFF2-40B4-BE49-F238E27FC236}">
                <a16:creationId xmlns:a16="http://schemas.microsoft.com/office/drawing/2014/main" id="{91FC828C-5B3E-41D2-A86A-4791CCA52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A38F0412-1556-47C8-B4A2-4AD09CE98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59.emf"/><Relationship Id="rId3" Type="http://schemas.openxmlformats.org/officeDocument/2006/relationships/oleObject" Target="../embeddings/oleObject45.bin"/><Relationship Id="rId21" Type="http://schemas.openxmlformats.org/officeDocument/2006/relationships/image" Target="../media/image61.jpeg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56.emf"/><Relationship Id="rId1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49.bin"/><Relationship Id="rId5" Type="http://schemas.openxmlformats.org/officeDocument/2006/relationships/oleObject" Target="../embeddings/oleObject46.bin"/><Relationship Id="rId15" Type="http://schemas.openxmlformats.org/officeDocument/2006/relationships/oleObject" Target="../embeddings/oleObject51.bin"/><Relationship Id="rId10" Type="http://schemas.openxmlformats.org/officeDocument/2006/relationships/image" Target="../media/image55.emf"/><Relationship Id="rId19" Type="http://schemas.openxmlformats.org/officeDocument/2006/relationships/oleObject" Target="../embeddings/oleObject53.bin"/><Relationship Id="rId4" Type="http://schemas.openxmlformats.org/officeDocument/2006/relationships/image" Target="../media/image52.emf"/><Relationship Id="rId9" Type="http://schemas.openxmlformats.org/officeDocument/2006/relationships/oleObject" Target="../embeddings/oleObject48.bin"/><Relationship Id="rId14" Type="http://schemas.openxmlformats.org/officeDocument/2006/relationships/image" Target="../media/image5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6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6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8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3.e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87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92.e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89.wmf"/><Relationship Id="rId17" Type="http://schemas.openxmlformats.org/officeDocument/2006/relationships/oleObject" Target="../embeddings/oleObject7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1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4.e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82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69.bin"/><Relationship Id="rId14" Type="http://schemas.openxmlformats.org/officeDocument/2006/relationships/image" Target="../media/image9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79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9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9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9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13" Type="http://schemas.openxmlformats.org/officeDocument/2006/relationships/oleObject" Target="../embeddings/oleObject86.bin"/><Relationship Id="rId18" Type="http://schemas.openxmlformats.org/officeDocument/2006/relationships/image" Target="../media/image107.wmf"/><Relationship Id="rId3" Type="http://schemas.openxmlformats.org/officeDocument/2006/relationships/oleObject" Target="../embeddings/oleObject81.bin"/><Relationship Id="rId21" Type="http://schemas.openxmlformats.org/officeDocument/2006/relationships/oleObject" Target="../embeddings/oleObject90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04.wmf"/><Relationship Id="rId17" Type="http://schemas.openxmlformats.org/officeDocument/2006/relationships/oleObject" Target="../embeddings/oleObject8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6.wmf"/><Relationship Id="rId20" Type="http://schemas.openxmlformats.org/officeDocument/2006/relationships/image" Target="../media/image108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1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7.bin"/><Relationship Id="rId10" Type="http://schemas.openxmlformats.org/officeDocument/2006/relationships/image" Target="../media/image103.wmf"/><Relationship Id="rId19" Type="http://schemas.openxmlformats.org/officeDocument/2006/relationships/oleObject" Target="../embeddings/oleObject89.bin"/><Relationship Id="rId4" Type="http://schemas.openxmlformats.org/officeDocument/2006/relationships/image" Target="../media/image100.wmf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105.wmf"/><Relationship Id="rId22" Type="http://schemas.openxmlformats.org/officeDocument/2006/relationships/image" Target="../media/image109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wmf"/><Relationship Id="rId13" Type="http://schemas.openxmlformats.org/officeDocument/2006/relationships/oleObject" Target="../embeddings/oleObject96.bin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1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0" Type="http://schemas.openxmlformats.org/officeDocument/2006/relationships/image" Target="../media/image113.wmf"/><Relationship Id="rId4" Type="http://schemas.openxmlformats.org/officeDocument/2006/relationships/image" Target="../media/image110.w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11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1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11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104.bin"/><Relationship Id="rId10" Type="http://schemas.openxmlformats.org/officeDocument/2006/relationships/image" Target="../media/image121.wmf"/><Relationship Id="rId4" Type="http://schemas.openxmlformats.org/officeDocument/2006/relationships/image" Target="../media/image122.wmf"/><Relationship Id="rId9" Type="http://schemas.openxmlformats.org/officeDocument/2006/relationships/oleObject" Target="../embeddings/oleObject10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emf"/><Relationship Id="rId13" Type="http://schemas.openxmlformats.org/officeDocument/2006/relationships/oleObject" Target="../embeddings/oleObject112.bin"/><Relationship Id="rId18" Type="http://schemas.openxmlformats.org/officeDocument/2006/relationships/image" Target="../media/image132.emf"/><Relationship Id="rId26" Type="http://schemas.openxmlformats.org/officeDocument/2006/relationships/image" Target="../media/image136.emf"/><Relationship Id="rId3" Type="http://schemas.openxmlformats.org/officeDocument/2006/relationships/oleObject" Target="../embeddings/oleObject107.bin"/><Relationship Id="rId21" Type="http://schemas.openxmlformats.org/officeDocument/2006/relationships/oleObject" Target="../embeddings/oleObject116.bin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29.emf"/><Relationship Id="rId17" Type="http://schemas.openxmlformats.org/officeDocument/2006/relationships/oleObject" Target="../embeddings/oleObject114.bin"/><Relationship Id="rId25" Type="http://schemas.openxmlformats.org/officeDocument/2006/relationships/oleObject" Target="../embeddings/oleObject1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1.emf"/><Relationship Id="rId20" Type="http://schemas.openxmlformats.org/officeDocument/2006/relationships/image" Target="../media/image133.e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6.emf"/><Relationship Id="rId11" Type="http://schemas.openxmlformats.org/officeDocument/2006/relationships/oleObject" Target="../embeddings/oleObject111.bin"/><Relationship Id="rId24" Type="http://schemas.openxmlformats.org/officeDocument/2006/relationships/image" Target="../media/image135.emf"/><Relationship Id="rId5" Type="http://schemas.openxmlformats.org/officeDocument/2006/relationships/oleObject" Target="../embeddings/oleObject108.bin"/><Relationship Id="rId15" Type="http://schemas.openxmlformats.org/officeDocument/2006/relationships/oleObject" Target="../embeddings/oleObject113.bin"/><Relationship Id="rId23" Type="http://schemas.openxmlformats.org/officeDocument/2006/relationships/oleObject" Target="../embeddings/oleObject117.bin"/><Relationship Id="rId28" Type="http://schemas.openxmlformats.org/officeDocument/2006/relationships/image" Target="../media/image137.emf"/><Relationship Id="rId10" Type="http://schemas.openxmlformats.org/officeDocument/2006/relationships/image" Target="../media/image128.emf"/><Relationship Id="rId19" Type="http://schemas.openxmlformats.org/officeDocument/2006/relationships/oleObject" Target="../embeddings/oleObject115.bin"/><Relationship Id="rId4" Type="http://schemas.openxmlformats.org/officeDocument/2006/relationships/image" Target="../media/image125.emf"/><Relationship Id="rId9" Type="http://schemas.openxmlformats.org/officeDocument/2006/relationships/oleObject" Target="../embeddings/oleObject110.bin"/><Relationship Id="rId14" Type="http://schemas.openxmlformats.org/officeDocument/2006/relationships/image" Target="../media/image130.emf"/><Relationship Id="rId22" Type="http://schemas.openxmlformats.org/officeDocument/2006/relationships/image" Target="../media/image134.emf"/><Relationship Id="rId27" Type="http://schemas.openxmlformats.org/officeDocument/2006/relationships/oleObject" Target="../embeddings/oleObject119.bin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5.bin"/><Relationship Id="rId18" Type="http://schemas.openxmlformats.org/officeDocument/2006/relationships/image" Target="../media/image145.emf"/><Relationship Id="rId26" Type="http://schemas.openxmlformats.org/officeDocument/2006/relationships/image" Target="../media/image149.emf"/><Relationship Id="rId3" Type="http://schemas.openxmlformats.org/officeDocument/2006/relationships/oleObject" Target="../embeddings/oleObject120.bin"/><Relationship Id="rId21" Type="http://schemas.openxmlformats.org/officeDocument/2006/relationships/oleObject" Target="../embeddings/oleObject129.bin"/><Relationship Id="rId34" Type="http://schemas.openxmlformats.org/officeDocument/2006/relationships/image" Target="../media/image153.emf"/><Relationship Id="rId7" Type="http://schemas.openxmlformats.org/officeDocument/2006/relationships/oleObject" Target="../embeddings/oleObject122.bin"/><Relationship Id="rId12" Type="http://schemas.openxmlformats.org/officeDocument/2006/relationships/image" Target="../media/image142.emf"/><Relationship Id="rId17" Type="http://schemas.openxmlformats.org/officeDocument/2006/relationships/oleObject" Target="../embeddings/oleObject127.bin"/><Relationship Id="rId25" Type="http://schemas.openxmlformats.org/officeDocument/2006/relationships/oleObject" Target="../embeddings/oleObject131.bin"/><Relationship Id="rId33" Type="http://schemas.openxmlformats.org/officeDocument/2006/relationships/oleObject" Target="../embeddings/oleObject13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4.emf"/><Relationship Id="rId20" Type="http://schemas.openxmlformats.org/officeDocument/2006/relationships/image" Target="../media/image146.emf"/><Relationship Id="rId29" Type="http://schemas.openxmlformats.org/officeDocument/2006/relationships/oleObject" Target="../embeddings/oleObject133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9.emf"/><Relationship Id="rId11" Type="http://schemas.openxmlformats.org/officeDocument/2006/relationships/oleObject" Target="../embeddings/oleObject124.bin"/><Relationship Id="rId24" Type="http://schemas.openxmlformats.org/officeDocument/2006/relationships/image" Target="../media/image148.emf"/><Relationship Id="rId32" Type="http://schemas.openxmlformats.org/officeDocument/2006/relationships/image" Target="../media/image152.emf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6.bin"/><Relationship Id="rId23" Type="http://schemas.openxmlformats.org/officeDocument/2006/relationships/oleObject" Target="../embeddings/oleObject130.bin"/><Relationship Id="rId28" Type="http://schemas.openxmlformats.org/officeDocument/2006/relationships/image" Target="../media/image150.emf"/><Relationship Id="rId10" Type="http://schemas.openxmlformats.org/officeDocument/2006/relationships/image" Target="../media/image141.emf"/><Relationship Id="rId19" Type="http://schemas.openxmlformats.org/officeDocument/2006/relationships/oleObject" Target="../embeddings/oleObject128.bin"/><Relationship Id="rId31" Type="http://schemas.openxmlformats.org/officeDocument/2006/relationships/oleObject" Target="../embeddings/oleObject134.bin"/><Relationship Id="rId4" Type="http://schemas.openxmlformats.org/officeDocument/2006/relationships/image" Target="../media/image138.e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143.emf"/><Relationship Id="rId22" Type="http://schemas.openxmlformats.org/officeDocument/2006/relationships/image" Target="../media/image147.emf"/><Relationship Id="rId27" Type="http://schemas.openxmlformats.org/officeDocument/2006/relationships/oleObject" Target="../embeddings/oleObject132.bin"/><Relationship Id="rId30" Type="http://schemas.openxmlformats.org/officeDocument/2006/relationships/image" Target="../media/image151.emf"/><Relationship Id="rId8" Type="http://schemas.openxmlformats.org/officeDocument/2006/relationships/image" Target="../media/image14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5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37.bin"/><Relationship Id="rId5" Type="http://schemas.openxmlformats.org/officeDocument/2006/relationships/image" Target="../media/image154.emf"/><Relationship Id="rId4" Type="http://schemas.openxmlformats.org/officeDocument/2006/relationships/oleObject" Target="../embeddings/oleObject136.bin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emf"/><Relationship Id="rId18" Type="http://schemas.openxmlformats.org/officeDocument/2006/relationships/oleObject" Target="../embeddings/oleObject142.bin"/><Relationship Id="rId26" Type="http://schemas.openxmlformats.org/officeDocument/2006/relationships/oleObject" Target="../embeddings/oleObject146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61.emf"/><Relationship Id="rId34" Type="http://schemas.openxmlformats.org/officeDocument/2006/relationships/image" Target="../media/image167.emf"/><Relationship Id="rId7" Type="http://schemas.openxmlformats.org/officeDocument/2006/relationships/image" Target="../media/image172.jpeg"/><Relationship Id="rId12" Type="http://schemas.openxmlformats.org/officeDocument/2006/relationships/oleObject" Target="../embeddings/oleObject139.bin"/><Relationship Id="rId17" Type="http://schemas.openxmlformats.org/officeDocument/2006/relationships/image" Target="../media/image159.emf"/><Relationship Id="rId25" Type="http://schemas.openxmlformats.org/officeDocument/2006/relationships/image" Target="../media/image163.emf"/><Relationship Id="rId33" Type="http://schemas.openxmlformats.org/officeDocument/2006/relationships/oleObject" Target="../embeddings/oleObject14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1.bin"/><Relationship Id="rId20" Type="http://schemas.openxmlformats.org/officeDocument/2006/relationships/oleObject" Target="../embeddings/oleObject143.bin"/><Relationship Id="rId29" Type="http://schemas.openxmlformats.org/officeDocument/2006/relationships/image" Target="../media/image165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71.jpeg"/><Relationship Id="rId11" Type="http://schemas.openxmlformats.org/officeDocument/2006/relationships/image" Target="../media/image156.emf"/><Relationship Id="rId24" Type="http://schemas.openxmlformats.org/officeDocument/2006/relationships/oleObject" Target="../embeddings/oleObject145.bin"/><Relationship Id="rId32" Type="http://schemas.openxmlformats.org/officeDocument/2006/relationships/image" Target="../media/image166.emf"/><Relationship Id="rId5" Type="http://schemas.openxmlformats.org/officeDocument/2006/relationships/image" Target="../media/image170.jpeg"/><Relationship Id="rId15" Type="http://schemas.openxmlformats.org/officeDocument/2006/relationships/image" Target="../media/image158.emf"/><Relationship Id="rId23" Type="http://schemas.openxmlformats.org/officeDocument/2006/relationships/image" Target="../media/image162.emf"/><Relationship Id="rId28" Type="http://schemas.openxmlformats.org/officeDocument/2006/relationships/oleObject" Target="../embeddings/oleObject147.bin"/><Relationship Id="rId36" Type="http://schemas.openxmlformats.org/officeDocument/2006/relationships/image" Target="../media/image168.emf"/><Relationship Id="rId10" Type="http://schemas.openxmlformats.org/officeDocument/2006/relationships/oleObject" Target="../embeddings/oleObject138.bin"/><Relationship Id="rId19" Type="http://schemas.openxmlformats.org/officeDocument/2006/relationships/image" Target="../media/image160.emf"/><Relationship Id="rId31" Type="http://schemas.openxmlformats.org/officeDocument/2006/relationships/oleObject" Target="../embeddings/oleObject148.bin"/><Relationship Id="rId4" Type="http://schemas.openxmlformats.org/officeDocument/2006/relationships/image" Target="../media/image169.jpeg"/><Relationship Id="rId9" Type="http://schemas.openxmlformats.org/officeDocument/2006/relationships/image" Target="../media/image174.jpeg"/><Relationship Id="rId14" Type="http://schemas.openxmlformats.org/officeDocument/2006/relationships/oleObject" Target="../embeddings/oleObject140.bin"/><Relationship Id="rId22" Type="http://schemas.openxmlformats.org/officeDocument/2006/relationships/oleObject" Target="../embeddings/oleObject144.bin"/><Relationship Id="rId27" Type="http://schemas.openxmlformats.org/officeDocument/2006/relationships/image" Target="../media/image164.emf"/><Relationship Id="rId30" Type="http://schemas.openxmlformats.org/officeDocument/2006/relationships/image" Target="../media/image175.jpeg"/><Relationship Id="rId35" Type="http://schemas.openxmlformats.org/officeDocument/2006/relationships/oleObject" Target="../embeddings/oleObject150.bin"/><Relationship Id="rId8" Type="http://schemas.openxmlformats.org/officeDocument/2006/relationships/image" Target="../media/image17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6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15.emf"/><Relationship Id="rId4" Type="http://schemas.openxmlformats.org/officeDocument/2006/relationships/image" Target="../media/image12.e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29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0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26.w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25.bin"/><Relationship Id="rId15" Type="http://schemas.openxmlformats.org/officeDocument/2006/relationships/image" Target="../media/image30.wmf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27.bin"/><Relationship Id="rId14" Type="http://schemas.openxmlformats.org/officeDocument/2006/relationships/oleObject" Target="../embeddings/oleObject2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36.png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35.w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3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oleObject" Target="../embeddings/oleObject38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e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image" Target="../media/image45.gif"/><Relationship Id="rId10" Type="http://schemas.openxmlformats.org/officeDocument/2006/relationships/image" Target="../media/image41.emf"/><Relationship Id="rId4" Type="http://schemas.openxmlformats.org/officeDocument/2006/relationships/image" Target="../media/image44.e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oleObject" Target="../embeddings/oleObject44.bin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5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9.emf"/><Relationship Id="rId4" Type="http://schemas.openxmlformats.org/officeDocument/2006/relationships/image" Target="../media/image46.e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5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5">
            <a:extLst>
              <a:ext uri="{FF2B5EF4-FFF2-40B4-BE49-F238E27FC236}">
                <a16:creationId xmlns:a16="http://schemas.microsoft.com/office/drawing/2014/main" id="{39AC1C33-7C93-4751-8E4A-D2B679B2F494}"/>
              </a:ext>
            </a:extLst>
          </p:cNvPr>
          <p:cNvGrpSpPr>
            <a:grpSpLocks/>
          </p:cNvGrpSpPr>
          <p:nvPr/>
        </p:nvGrpSpPr>
        <p:grpSpPr bwMode="auto">
          <a:xfrm>
            <a:off x="-571500" y="0"/>
            <a:ext cx="10293350" cy="6858000"/>
            <a:chOff x="-571500" y="0"/>
            <a:chExt cx="10293350" cy="6858024"/>
          </a:xfrm>
        </p:grpSpPr>
        <p:pic>
          <p:nvPicPr>
            <p:cNvPr id="4101" name="Picture 4">
              <a:extLst>
                <a:ext uri="{FF2B5EF4-FFF2-40B4-BE49-F238E27FC236}">
                  <a16:creationId xmlns:a16="http://schemas.microsoft.com/office/drawing/2014/main" id="{09835E99-6BDC-4FA0-8AA1-AC6621D38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1500" y="0"/>
              <a:ext cx="1029335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矩形 4">
              <a:extLst>
                <a:ext uri="{FF2B5EF4-FFF2-40B4-BE49-F238E27FC236}">
                  <a16:creationId xmlns:a16="http://schemas.microsoft.com/office/drawing/2014/main" id="{52213544-6606-472E-9167-8154BFC98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861" y="6457914"/>
              <a:ext cx="2619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0" dirty="0">
                  <a:solidFill>
                    <a:srgbClr val="FF0000"/>
                  </a:solidFill>
                </a:rPr>
                <a:t>Yosemite National Park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 Box 1039">
            <a:extLst>
              <a:ext uri="{FF2B5EF4-FFF2-40B4-BE49-F238E27FC236}">
                <a16:creationId xmlns:a16="http://schemas.microsoft.com/office/drawing/2014/main" id="{0053801A-7244-435B-A4A9-6BB7DFF53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705225"/>
            <a:ext cx="6705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75000"/>
              </a:lnSpc>
              <a:defRPr/>
            </a:pPr>
            <a:endParaRPr lang="zh-CN" alt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楷体_GB2312" pitchFamily="49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17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17" charset="-122"/>
              </a:rPr>
              <a:t>Dec. 16, 2022</a:t>
            </a:r>
          </a:p>
        </p:txBody>
      </p:sp>
      <p:sp>
        <p:nvSpPr>
          <p:cNvPr id="4100" name="WordArt 1044">
            <a:extLst>
              <a:ext uri="{FF2B5EF4-FFF2-40B4-BE49-F238E27FC236}">
                <a16:creationId xmlns:a16="http://schemas.microsoft.com/office/drawing/2014/main" id="{583C432B-27A5-461B-85A5-7C5DABD1403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1268413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2BF04068-4E3F-456C-9704-15526D4CB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6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3583A12-5F0E-47E7-B7E4-BD383A20A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6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aphicFrame>
        <p:nvGraphicFramePr>
          <p:cNvPr id="52228" name="Object 2">
            <a:extLst>
              <a:ext uri="{FF2B5EF4-FFF2-40B4-BE49-F238E27FC236}">
                <a16:creationId xmlns:a16="http://schemas.microsoft.com/office/drawing/2014/main" id="{44AAA417-4589-4C4E-B2A6-11BB313A09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09900" y="4110038"/>
          <a:ext cx="15906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05" name="公式" r:id="rId3" imgW="2167560" imgH="418680" progId="">
                  <p:embed/>
                </p:oleObj>
              </mc:Choice>
              <mc:Fallback>
                <p:oleObj name="公式" r:id="rId3" imgW="2167560" imgH="418680" progId="">
                  <p:embed/>
                  <p:pic>
                    <p:nvPicPr>
                      <p:cNvPr id="52228" name="Object 2">
                        <a:extLst>
                          <a:ext uri="{FF2B5EF4-FFF2-40B4-BE49-F238E27FC236}">
                            <a16:creationId xmlns:a16="http://schemas.microsoft.com/office/drawing/2014/main" id="{44AAA417-4589-4C4E-B2A6-11BB313A09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900" y="4110038"/>
                        <a:ext cx="15906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3">
            <a:extLst>
              <a:ext uri="{FF2B5EF4-FFF2-40B4-BE49-F238E27FC236}">
                <a16:creationId xmlns:a16="http://schemas.microsoft.com/office/drawing/2014/main" id="{6A8B0B63-A78E-43FB-BE09-D83F2FC8B6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3857625"/>
          <a:ext cx="20224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06" name="公式" r:id="rId5" imgW="2739600" imgH="997560" progId="">
                  <p:embed/>
                </p:oleObj>
              </mc:Choice>
              <mc:Fallback>
                <p:oleObj name="公式" r:id="rId5" imgW="2739600" imgH="997560" progId="">
                  <p:embed/>
                  <p:pic>
                    <p:nvPicPr>
                      <p:cNvPr id="52229" name="Object 3">
                        <a:extLst>
                          <a:ext uri="{FF2B5EF4-FFF2-40B4-BE49-F238E27FC236}">
                            <a16:creationId xmlns:a16="http://schemas.microsoft.com/office/drawing/2014/main" id="{6A8B0B63-A78E-43FB-BE09-D83F2FC8B6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857625"/>
                        <a:ext cx="202247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4">
            <a:extLst>
              <a:ext uri="{FF2B5EF4-FFF2-40B4-BE49-F238E27FC236}">
                <a16:creationId xmlns:a16="http://schemas.microsoft.com/office/drawing/2014/main" id="{B0C252AB-B469-4110-B2C8-1F1B76B768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2600" y="4897438"/>
          <a:ext cx="15875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07" name="公式" r:id="rId7" imgW="2250720" imgH="436320" progId="">
                  <p:embed/>
                </p:oleObj>
              </mc:Choice>
              <mc:Fallback>
                <p:oleObj name="公式" r:id="rId7" imgW="2250720" imgH="436320" progId="">
                  <p:embed/>
                  <p:pic>
                    <p:nvPicPr>
                      <p:cNvPr id="52230" name="Object 4">
                        <a:extLst>
                          <a:ext uri="{FF2B5EF4-FFF2-40B4-BE49-F238E27FC236}">
                            <a16:creationId xmlns:a16="http://schemas.microsoft.com/office/drawing/2014/main" id="{B0C252AB-B469-4110-B2C8-1F1B76B768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2600" y="4897438"/>
                        <a:ext cx="158750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5">
            <a:extLst>
              <a:ext uri="{FF2B5EF4-FFF2-40B4-BE49-F238E27FC236}">
                <a16:creationId xmlns:a16="http://schemas.microsoft.com/office/drawing/2014/main" id="{A0D5B833-3B09-40A9-B161-2F7818E5D1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3200" y="4714875"/>
          <a:ext cx="20701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08" name="公式" r:id="rId9" imgW="2785680" imgH="997560" progId="">
                  <p:embed/>
                </p:oleObj>
              </mc:Choice>
              <mc:Fallback>
                <p:oleObj name="公式" r:id="rId9" imgW="2785680" imgH="997560" progId="">
                  <p:embed/>
                  <p:pic>
                    <p:nvPicPr>
                      <p:cNvPr id="52231" name="Object 5">
                        <a:extLst>
                          <a:ext uri="{FF2B5EF4-FFF2-40B4-BE49-F238E27FC236}">
                            <a16:creationId xmlns:a16="http://schemas.microsoft.com/office/drawing/2014/main" id="{A0D5B833-3B09-40A9-B161-2F7818E5D1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3200" y="4714875"/>
                        <a:ext cx="20701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2" name="Rectangle 8">
            <a:extLst>
              <a:ext uri="{FF2B5EF4-FFF2-40B4-BE49-F238E27FC236}">
                <a16:creationId xmlns:a16="http://schemas.microsoft.com/office/drawing/2014/main" id="{9E7215B7-709F-4436-81D0-ED9DA3E0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5408613"/>
            <a:ext cx="8281988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</a:rPr>
              <a:t>可得</a:t>
            </a:r>
            <a:r>
              <a:rPr lang="en-US" altLang="zh-CN">
                <a:solidFill>
                  <a:schemeClr val="bg1"/>
                </a:solidFill>
              </a:rPr>
              <a:t>4</a:t>
            </a:r>
            <a:r>
              <a:rPr lang="zh-CN" altLang="en-US">
                <a:solidFill>
                  <a:schemeClr val="bg1"/>
                </a:solidFill>
              </a:rPr>
              <a:t>个方程，可求出常数 </a:t>
            </a:r>
            <a:r>
              <a:rPr lang="en-US" altLang="zh-CN" i="1">
                <a:solidFill>
                  <a:srgbClr val="00FFFF"/>
                </a:solidFill>
              </a:rPr>
              <a:t>A</a:t>
            </a:r>
            <a:r>
              <a:rPr lang="en-US" altLang="zh-CN" baseline="-22000">
                <a:solidFill>
                  <a:srgbClr val="00FFFF"/>
                </a:solidFill>
              </a:rPr>
              <a:t>1 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 i="1">
                <a:solidFill>
                  <a:srgbClr val="00FFFF"/>
                </a:solidFill>
              </a:rPr>
              <a:t>B</a:t>
            </a:r>
            <a:r>
              <a:rPr lang="en-US" altLang="zh-CN" baseline="-22000">
                <a:solidFill>
                  <a:srgbClr val="00FFFF"/>
                </a:solidFill>
              </a:rPr>
              <a:t>1 </a:t>
            </a:r>
            <a:r>
              <a:rPr lang="zh-CN" altLang="en-US">
                <a:solidFill>
                  <a:schemeClr val="bg1"/>
                </a:solidFill>
              </a:rPr>
              <a:t>、 </a:t>
            </a:r>
            <a:r>
              <a:rPr lang="en-US" altLang="zh-CN" i="1">
                <a:solidFill>
                  <a:srgbClr val="00FFFF"/>
                </a:solidFill>
              </a:rPr>
              <a:t>A</a:t>
            </a:r>
            <a:r>
              <a:rPr lang="en-US" altLang="zh-CN" baseline="-22000">
                <a:solidFill>
                  <a:srgbClr val="00FFFF"/>
                </a:solidFill>
              </a:rPr>
              <a:t>2</a:t>
            </a:r>
            <a:r>
              <a:rPr lang="en-US" altLang="zh-CN" sz="2800">
                <a:solidFill>
                  <a:srgbClr val="00FFFF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 i="1">
                <a:solidFill>
                  <a:srgbClr val="00FFFF"/>
                </a:solidFill>
              </a:rPr>
              <a:t>B</a:t>
            </a:r>
            <a:r>
              <a:rPr lang="en-US" altLang="zh-CN" baseline="-22000">
                <a:solidFill>
                  <a:srgbClr val="00FFFF"/>
                </a:solidFill>
              </a:rPr>
              <a:t>2</a:t>
            </a:r>
            <a:r>
              <a:rPr lang="en-US" altLang="zh-CN" sz="2800">
                <a:solidFill>
                  <a:srgbClr val="00FFFF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和</a:t>
            </a:r>
            <a:r>
              <a:rPr lang="zh-CN" altLang="en-US" sz="2800">
                <a:solidFill>
                  <a:schemeClr val="bg1"/>
                </a:solidFill>
              </a:rPr>
              <a:t> </a:t>
            </a:r>
            <a:r>
              <a:rPr lang="en-US" altLang="zh-CN" i="1">
                <a:solidFill>
                  <a:srgbClr val="00FFFF"/>
                </a:solidFill>
              </a:rPr>
              <a:t>A</a:t>
            </a:r>
            <a:r>
              <a:rPr lang="en-US" altLang="zh-CN" baseline="-22000">
                <a:solidFill>
                  <a:srgbClr val="00FFFF"/>
                </a:solidFill>
              </a:rPr>
              <a:t>3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间关系，得到反射系数</a:t>
            </a:r>
            <a:r>
              <a:rPr lang="zh-CN" altLang="en-US">
                <a:solidFill>
                  <a:srgbClr val="00FFFF"/>
                </a:solidFill>
              </a:rPr>
              <a:t>                               </a:t>
            </a:r>
            <a:r>
              <a:rPr lang="zh-CN" altLang="en-US">
                <a:solidFill>
                  <a:schemeClr val="bg1"/>
                </a:solidFill>
              </a:rPr>
              <a:t>和透射系数</a:t>
            </a:r>
          </a:p>
        </p:txBody>
      </p:sp>
      <p:sp>
        <p:nvSpPr>
          <p:cNvPr id="52233" name="Rectangle 9">
            <a:extLst>
              <a:ext uri="{FF2B5EF4-FFF2-40B4-BE49-F238E27FC236}">
                <a16:creationId xmlns:a16="http://schemas.microsoft.com/office/drawing/2014/main" id="{D1FC49A2-88E1-49C3-AA49-A9FD8DD7F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3328988"/>
            <a:ext cx="446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波函数在  </a:t>
            </a:r>
            <a:r>
              <a:rPr lang="en-US" altLang="zh-CN" i="1">
                <a:solidFill>
                  <a:srgbClr val="66FFFF"/>
                </a:solidFill>
              </a:rPr>
              <a:t>x</a:t>
            </a:r>
            <a:r>
              <a:rPr lang="en-US" altLang="zh-CN">
                <a:solidFill>
                  <a:srgbClr val="66FFFF"/>
                </a:solidFill>
              </a:rPr>
              <a:t> = 0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，</a:t>
            </a:r>
            <a:r>
              <a:rPr lang="en-US" altLang="zh-CN" i="1">
                <a:solidFill>
                  <a:srgbClr val="66FFFF"/>
                </a:solidFill>
              </a:rPr>
              <a:t>x</a:t>
            </a:r>
            <a:r>
              <a:rPr lang="en-US" altLang="zh-CN">
                <a:solidFill>
                  <a:srgbClr val="66FFFF"/>
                </a:solidFill>
              </a:rPr>
              <a:t> = </a:t>
            </a:r>
            <a:r>
              <a:rPr lang="en-US" altLang="zh-CN" i="1">
                <a:solidFill>
                  <a:srgbClr val="66FFFF"/>
                </a:solidFill>
              </a:rPr>
              <a:t>a  </a:t>
            </a:r>
            <a:r>
              <a:rPr lang="zh-CN" altLang="en-US">
                <a:solidFill>
                  <a:schemeClr val="bg1"/>
                </a:solidFill>
              </a:rPr>
              <a:t>处连续</a:t>
            </a:r>
          </a:p>
        </p:txBody>
      </p:sp>
      <p:sp>
        <p:nvSpPr>
          <p:cNvPr id="52234" name="Text Box 10">
            <a:extLst>
              <a:ext uri="{FF2B5EF4-FFF2-40B4-BE49-F238E27FC236}">
                <a16:creationId xmlns:a16="http://schemas.microsoft.com/office/drawing/2014/main" id="{8AEB6425-5EAB-4BB5-8311-DE4080836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2603500"/>
            <a:ext cx="1081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Ⅲ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           </a:t>
            </a:r>
            <a:r>
              <a:rPr lang="zh-CN" altLang="en-US">
                <a:solidFill>
                  <a:schemeClr val="bg1"/>
                </a:solidFill>
              </a:rPr>
              <a:t>                               </a:t>
            </a:r>
          </a:p>
        </p:txBody>
      </p:sp>
      <p:sp>
        <p:nvSpPr>
          <p:cNvPr id="52235" name="Rectangle 11">
            <a:extLst>
              <a:ext uri="{FF2B5EF4-FFF2-40B4-BE49-F238E27FC236}">
                <a16:creationId xmlns:a16="http://schemas.microsoft.com/office/drawing/2014/main" id="{BBBDA573-CDFE-4ECB-9BE2-6EC6E301E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1149350"/>
            <a:ext cx="1081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Ⅰ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                            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236" name="Rectangle 12">
            <a:extLst>
              <a:ext uri="{FF2B5EF4-FFF2-40B4-BE49-F238E27FC236}">
                <a16:creationId xmlns:a16="http://schemas.microsoft.com/office/drawing/2014/main" id="{7524F94B-D1CE-4E46-8BCD-453DA8B0E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1857375"/>
            <a:ext cx="12969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Ⅱ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                           </a:t>
            </a:r>
            <a:r>
              <a:rPr lang="zh-CN" altLang="en-US">
                <a:solidFill>
                  <a:schemeClr val="bg1"/>
                </a:solidFill>
              </a:rPr>
              <a:t>         </a:t>
            </a:r>
          </a:p>
        </p:txBody>
      </p:sp>
      <p:graphicFrame>
        <p:nvGraphicFramePr>
          <p:cNvPr id="52237" name="Object 6">
            <a:extLst>
              <a:ext uri="{FF2B5EF4-FFF2-40B4-BE49-F238E27FC236}">
                <a16:creationId xmlns:a16="http://schemas.microsoft.com/office/drawing/2014/main" id="{509C9833-B35E-48B6-91EB-54FD579D90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1143000"/>
          <a:ext cx="31718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09" name="公式" r:id="rId11" imgW="3781800" imgH="480960" progId="">
                  <p:embed/>
                </p:oleObj>
              </mc:Choice>
              <mc:Fallback>
                <p:oleObj name="公式" r:id="rId11" imgW="3781800" imgH="480960" progId="">
                  <p:embed/>
                  <p:pic>
                    <p:nvPicPr>
                      <p:cNvPr id="52237" name="Object 6">
                        <a:extLst>
                          <a:ext uri="{FF2B5EF4-FFF2-40B4-BE49-F238E27FC236}">
                            <a16:creationId xmlns:a16="http://schemas.microsoft.com/office/drawing/2014/main" id="{509C9833-B35E-48B6-91EB-54FD579D90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43000"/>
                        <a:ext cx="31718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8" name="Object 7">
            <a:extLst>
              <a:ext uri="{FF2B5EF4-FFF2-40B4-BE49-F238E27FC236}">
                <a16:creationId xmlns:a16="http://schemas.microsoft.com/office/drawing/2014/main" id="{22507C52-EF20-4603-9F3E-7B0AA9A27A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0225" y="2590800"/>
          <a:ext cx="32480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10" name="公式" r:id="rId13" imgW="3873960" imgH="489960" progId="">
                  <p:embed/>
                </p:oleObj>
              </mc:Choice>
              <mc:Fallback>
                <p:oleObj name="公式" r:id="rId13" imgW="3873960" imgH="489960" progId="">
                  <p:embed/>
                  <p:pic>
                    <p:nvPicPr>
                      <p:cNvPr id="52238" name="Object 7">
                        <a:extLst>
                          <a:ext uri="{FF2B5EF4-FFF2-40B4-BE49-F238E27FC236}">
                            <a16:creationId xmlns:a16="http://schemas.microsoft.com/office/drawing/2014/main" id="{22507C52-EF20-4603-9F3E-7B0AA9A27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2590800"/>
                        <a:ext cx="3248025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9" name="Object 8">
            <a:extLst>
              <a:ext uri="{FF2B5EF4-FFF2-40B4-BE49-F238E27FC236}">
                <a16:creationId xmlns:a16="http://schemas.microsoft.com/office/drawing/2014/main" id="{4CD356D0-DF8B-456B-9B3C-5AB360D0EF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0225" y="1857375"/>
          <a:ext cx="334803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11" name="公式" r:id="rId15" imgW="4003200" imgH="480960" progId="">
                  <p:embed/>
                </p:oleObj>
              </mc:Choice>
              <mc:Fallback>
                <p:oleObj name="公式" r:id="rId15" imgW="4003200" imgH="480960" progId="">
                  <p:embed/>
                  <p:pic>
                    <p:nvPicPr>
                      <p:cNvPr id="52239" name="Object 8">
                        <a:extLst>
                          <a:ext uri="{FF2B5EF4-FFF2-40B4-BE49-F238E27FC236}">
                            <a16:creationId xmlns:a16="http://schemas.microsoft.com/office/drawing/2014/main" id="{4CD356D0-DF8B-456B-9B3C-5AB360D0EF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225" y="1857375"/>
                        <a:ext cx="334803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40" name="Rectangle 16">
            <a:extLst>
              <a:ext uri="{FF2B5EF4-FFF2-40B4-BE49-F238E27FC236}">
                <a16:creationId xmlns:a16="http://schemas.microsoft.com/office/drawing/2014/main" id="{F2993344-3167-4724-8DD7-E55DD560E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041775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FF"/>
                </a:solidFill>
              </a:rPr>
              <a:t>x</a:t>
            </a:r>
            <a:r>
              <a:rPr lang="en-US" altLang="zh-CN">
                <a:solidFill>
                  <a:srgbClr val="66FFFF"/>
                </a:solidFill>
              </a:rPr>
              <a:t> = 0  </a:t>
            </a:r>
            <a:r>
              <a:rPr lang="zh-CN" altLang="en-US">
                <a:solidFill>
                  <a:schemeClr val="bg1"/>
                </a:solidFill>
              </a:rPr>
              <a:t>处：</a:t>
            </a:r>
          </a:p>
        </p:txBody>
      </p:sp>
      <p:sp>
        <p:nvSpPr>
          <p:cNvPr id="52241" name="Rectangle 17">
            <a:extLst>
              <a:ext uri="{FF2B5EF4-FFF2-40B4-BE49-F238E27FC236}">
                <a16:creationId xmlns:a16="http://schemas.microsoft.com/office/drawing/2014/main" id="{DAE16497-2EAB-4495-9CA5-BD3BB6652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843463"/>
            <a:ext cx="1576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66FFFF"/>
                </a:solidFill>
              </a:rPr>
              <a:t>x</a:t>
            </a:r>
            <a:r>
              <a:rPr lang="en-US" altLang="zh-CN">
                <a:solidFill>
                  <a:srgbClr val="66FFFF"/>
                </a:solidFill>
              </a:rPr>
              <a:t> = </a:t>
            </a:r>
            <a:r>
              <a:rPr lang="en-US" altLang="zh-CN" i="1">
                <a:solidFill>
                  <a:srgbClr val="66FFFF"/>
                </a:solidFill>
              </a:rPr>
              <a:t>a  </a:t>
            </a:r>
            <a:r>
              <a:rPr lang="zh-CN" altLang="en-US">
                <a:solidFill>
                  <a:schemeClr val="bg1"/>
                </a:solidFill>
              </a:rPr>
              <a:t>处：</a:t>
            </a:r>
          </a:p>
        </p:txBody>
      </p:sp>
      <p:graphicFrame>
        <p:nvGraphicFramePr>
          <p:cNvPr id="52242" name="Object 9">
            <a:extLst>
              <a:ext uri="{FF2B5EF4-FFF2-40B4-BE49-F238E27FC236}">
                <a16:creationId xmlns:a16="http://schemas.microsoft.com/office/drawing/2014/main" id="{759692F5-2DCF-44C9-ADE7-DA66FCCFD504}"/>
              </a:ext>
            </a:extLst>
          </p:cNvPr>
          <p:cNvGraphicFramePr>
            <a:graphicFrameLocks/>
          </p:cNvGraphicFramePr>
          <p:nvPr/>
        </p:nvGraphicFramePr>
        <p:xfrm>
          <a:off x="2551113" y="5994400"/>
          <a:ext cx="21240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12" name="公式" r:id="rId17" imgW="2647440" imgH="480960" progId="">
                  <p:embed/>
                </p:oleObj>
              </mc:Choice>
              <mc:Fallback>
                <p:oleObj name="公式" r:id="rId17" imgW="2647440" imgH="480960" progId="">
                  <p:embed/>
                  <p:pic>
                    <p:nvPicPr>
                      <p:cNvPr id="52242" name="Object 9">
                        <a:extLst>
                          <a:ext uri="{FF2B5EF4-FFF2-40B4-BE49-F238E27FC236}">
                            <a16:creationId xmlns:a16="http://schemas.microsoft.com/office/drawing/2014/main" id="{759692F5-2DCF-44C9-ADE7-DA66FCCFD50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13" y="5994400"/>
                        <a:ext cx="21240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43" name="Object 10">
            <a:extLst>
              <a:ext uri="{FF2B5EF4-FFF2-40B4-BE49-F238E27FC236}">
                <a16:creationId xmlns:a16="http://schemas.microsoft.com/office/drawing/2014/main" id="{3B1CCA59-52AF-4B0A-9AF6-823643BBB220}"/>
              </a:ext>
            </a:extLst>
          </p:cNvPr>
          <p:cNvGraphicFramePr>
            <a:graphicFrameLocks/>
          </p:cNvGraphicFramePr>
          <p:nvPr/>
        </p:nvGraphicFramePr>
        <p:xfrm>
          <a:off x="6461125" y="5994400"/>
          <a:ext cx="213360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613" name="公式" r:id="rId19" imgW="2665800" imgH="489960" progId="Equation.3">
                  <p:embed/>
                </p:oleObj>
              </mc:Choice>
              <mc:Fallback>
                <p:oleObj name="公式" r:id="rId19" imgW="2665800" imgH="489960" progId="Equation.3">
                  <p:embed/>
                  <p:pic>
                    <p:nvPicPr>
                      <p:cNvPr id="52243" name="Object 10">
                        <a:extLst>
                          <a:ext uri="{FF2B5EF4-FFF2-40B4-BE49-F238E27FC236}">
                            <a16:creationId xmlns:a16="http://schemas.microsoft.com/office/drawing/2014/main" id="{3B1CCA59-52AF-4B0A-9AF6-823643BBB22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25" y="5994400"/>
                        <a:ext cx="213360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44" name="Picture 20" descr="隧道效应1">
            <a:extLst>
              <a:ext uri="{FF2B5EF4-FFF2-40B4-BE49-F238E27FC236}">
                <a16:creationId xmlns:a16="http://schemas.microsoft.com/office/drawing/2014/main" id="{E5447555-A3E0-4936-9E2B-A4CB02B08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1873250"/>
            <a:ext cx="3200400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9" name="Rectangle 21">
            <a:extLst>
              <a:ext uri="{FF2B5EF4-FFF2-40B4-BE49-F238E27FC236}">
                <a16:creationId xmlns:a16="http://schemas.microsoft.com/office/drawing/2014/main" id="{F2DAFC84-8CDA-47EC-B6A2-27C1CE4D9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5" y="1519238"/>
            <a:ext cx="762000" cy="1981200"/>
          </a:xfrm>
          <a:prstGeom prst="rect">
            <a:avLst/>
          </a:prstGeom>
          <a:solidFill>
            <a:srgbClr val="000099">
              <a:alpha val="39999"/>
            </a:srgb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0" name="Line 22">
            <a:extLst>
              <a:ext uri="{FF2B5EF4-FFF2-40B4-BE49-F238E27FC236}">
                <a16:creationId xmlns:a16="http://schemas.microsoft.com/office/drawing/2014/main" id="{B5EC9819-3847-4D94-915B-B0CBAEA516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49850" y="3500438"/>
            <a:ext cx="3489325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1" name="Line 23">
            <a:extLst>
              <a:ext uri="{FF2B5EF4-FFF2-40B4-BE49-F238E27FC236}">
                <a16:creationId xmlns:a16="http://schemas.microsoft.com/office/drawing/2014/main" id="{B7EC92D9-1FBE-48CD-B56E-06BB1C0574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29375" y="981075"/>
            <a:ext cx="0" cy="2519363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2" name="Text Box 24">
            <a:extLst>
              <a:ext uri="{FF2B5EF4-FFF2-40B4-BE49-F238E27FC236}">
                <a16:creationId xmlns:a16="http://schemas.microsoft.com/office/drawing/2014/main" id="{49021A27-FD35-465A-9D15-9F1D407E0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350" y="3429000"/>
            <a:ext cx="2771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en-US" altLang="zh-CN" i="1">
                <a:solidFill>
                  <a:schemeClr val="bg1"/>
                </a:solidFill>
              </a:rPr>
              <a:t>a                x  </a:t>
            </a:r>
          </a:p>
        </p:txBody>
      </p:sp>
      <p:sp>
        <p:nvSpPr>
          <p:cNvPr id="43033" name="Text Box 25">
            <a:extLst>
              <a:ext uri="{FF2B5EF4-FFF2-40B4-BE49-F238E27FC236}">
                <a16:creationId xmlns:a16="http://schemas.microsoft.com/office/drawing/2014/main" id="{41BE441A-A9B3-4E6B-90FD-CDE116FA9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5" y="1114425"/>
            <a:ext cx="506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</a:rPr>
              <a:t>U</a:t>
            </a:r>
            <a:r>
              <a:rPr lang="en-US" altLang="zh-CN" baseline="-20000">
                <a:solidFill>
                  <a:schemeClr val="bg1"/>
                </a:solidFill>
              </a:rPr>
              <a:t>0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3034" name="Text Box 26">
            <a:extLst>
              <a:ext uri="{FF2B5EF4-FFF2-40B4-BE49-F238E27FC236}">
                <a16:creationId xmlns:a16="http://schemas.microsoft.com/office/drawing/2014/main" id="{96F29B6F-A91A-4078-A89C-BBB9D61E4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450" y="1471613"/>
            <a:ext cx="3025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Ⅰ     Ⅱ     Ⅲ</a:t>
            </a:r>
          </a:p>
        </p:txBody>
      </p:sp>
      <p:sp>
        <p:nvSpPr>
          <p:cNvPr id="43035" name="Line 27">
            <a:extLst>
              <a:ext uri="{FF2B5EF4-FFF2-40B4-BE49-F238E27FC236}">
                <a16:creationId xmlns:a16="http://schemas.microsoft.com/office/drawing/2014/main" id="{E4DA5DF1-21E6-4FCD-922B-A9D71ACFA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6375" y="2724150"/>
            <a:ext cx="3352800" cy="0"/>
          </a:xfrm>
          <a:prstGeom prst="line">
            <a:avLst/>
          </a:prstGeom>
          <a:noFill/>
          <a:ln w="63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6" name="Rectangle 28">
            <a:extLst>
              <a:ext uri="{FF2B5EF4-FFF2-40B4-BE49-F238E27FC236}">
                <a16:creationId xmlns:a16="http://schemas.microsoft.com/office/drawing/2014/main" id="{B2AA0E60-FEB4-4AAD-9822-D9BE2BA5B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175" y="236378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99"/>
                </a:solidFill>
              </a:rPr>
              <a:t>E</a:t>
            </a:r>
          </a:p>
        </p:txBody>
      </p:sp>
      <p:sp>
        <p:nvSpPr>
          <p:cNvPr id="52253" name="Line 29">
            <a:extLst>
              <a:ext uri="{FF2B5EF4-FFF2-40B4-BE49-F238E27FC236}">
                <a16:creationId xmlns:a16="http://schemas.microsoft.com/office/drawing/2014/main" id="{D863F14C-F5A1-4A27-8603-2356F041B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0850" y="2286000"/>
            <a:ext cx="838200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B62AB98A-CAEA-48F6-94DC-CC39EC4592D4}"/>
              </a:ext>
            </a:extLst>
          </p:cNvPr>
          <p:cNvGrpSpPr>
            <a:grpSpLocks/>
          </p:cNvGrpSpPr>
          <p:nvPr/>
        </p:nvGrpSpPr>
        <p:grpSpPr bwMode="auto">
          <a:xfrm>
            <a:off x="5454650" y="2286000"/>
            <a:ext cx="2743200" cy="457200"/>
            <a:chOff x="3552" y="1152"/>
            <a:chExt cx="1728" cy="288"/>
          </a:xfrm>
        </p:grpSpPr>
        <p:sp>
          <p:nvSpPr>
            <p:cNvPr id="43043" name="Line 31">
              <a:extLst>
                <a:ext uri="{FF2B5EF4-FFF2-40B4-BE49-F238E27FC236}">
                  <a16:creationId xmlns:a16="http://schemas.microsoft.com/office/drawing/2014/main" id="{789EBECD-AD07-4A69-997E-B655CDCA6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152"/>
              <a:ext cx="52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44" name="Line 32">
              <a:extLst>
                <a:ext uri="{FF2B5EF4-FFF2-40B4-BE49-F238E27FC236}">
                  <a16:creationId xmlns:a16="http://schemas.microsoft.com/office/drawing/2014/main" id="{7C886DF8-B7D3-4D8C-B198-588D0752AB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440"/>
              <a:ext cx="52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257" name="Text Box 33">
            <a:extLst>
              <a:ext uri="{FF2B5EF4-FFF2-40B4-BE49-F238E27FC236}">
                <a16:creationId xmlns:a16="http://schemas.microsoft.com/office/drawing/2014/main" id="{1BF3B34F-363E-4ACA-8491-8C5F9F8BF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466725"/>
            <a:ext cx="3746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三个区域的波函数：</a:t>
            </a:r>
          </a:p>
        </p:txBody>
      </p:sp>
      <p:sp>
        <p:nvSpPr>
          <p:cNvPr id="52258" name="Rectangle 34">
            <a:extLst>
              <a:ext uri="{FF2B5EF4-FFF2-40B4-BE49-F238E27FC236}">
                <a16:creationId xmlns:a16="http://schemas.microsoft.com/office/drawing/2014/main" id="{031F8CAE-63C3-4849-B344-B354C14D4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2038" y="2992438"/>
            <a:ext cx="957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00FFFF"/>
                </a:solidFill>
              </a:rPr>
              <a:t>B</a:t>
            </a:r>
            <a:r>
              <a:rPr lang="en-US" altLang="zh-CN" baseline="-22000">
                <a:solidFill>
                  <a:srgbClr val="00FFFF"/>
                </a:solidFill>
              </a:rPr>
              <a:t>3 </a:t>
            </a:r>
            <a:r>
              <a:rPr lang="en-US" altLang="zh-CN" i="1">
                <a:solidFill>
                  <a:srgbClr val="00FFFF"/>
                </a:solidFill>
              </a:rPr>
              <a:t>= </a:t>
            </a:r>
            <a:r>
              <a:rPr lang="en-US" altLang="zh-CN">
                <a:solidFill>
                  <a:srgbClr val="00FFFF"/>
                </a:solidFill>
              </a:rPr>
              <a:t>0</a:t>
            </a:r>
          </a:p>
        </p:txBody>
      </p:sp>
      <p:sp>
        <p:nvSpPr>
          <p:cNvPr id="52260" name="Text Box 36">
            <a:extLst>
              <a:ext uri="{FF2B5EF4-FFF2-40B4-BE49-F238E27FC236}">
                <a16:creationId xmlns:a16="http://schemas.microsoft.com/office/drawing/2014/main" id="{07FFB5E1-1903-4893-8570-EBABD6E8B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395288"/>
            <a:ext cx="40719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FFFF00"/>
                </a:solidFill>
              </a:rPr>
              <a:t>A</a:t>
            </a:r>
            <a:r>
              <a:rPr lang="en-US" altLang="zh-CN" baseline="-25000">
                <a:solidFill>
                  <a:srgbClr val="FFFF00"/>
                </a:solidFill>
              </a:rPr>
              <a:t>1</a:t>
            </a:r>
            <a:r>
              <a:rPr lang="zh-CN" altLang="en-US">
                <a:solidFill>
                  <a:srgbClr val="FFFF00"/>
                </a:solidFill>
              </a:rPr>
              <a:t>，</a:t>
            </a:r>
            <a:r>
              <a:rPr lang="en-US" altLang="zh-CN">
                <a:solidFill>
                  <a:srgbClr val="FFFF00"/>
                </a:solidFill>
              </a:rPr>
              <a:t>A</a:t>
            </a:r>
            <a:r>
              <a:rPr lang="en-US" altLang="zh-CN" baseline="-25000">
                <a:solidFill>
                  <a:srgbClr val="FFFF00"/>
                </a:solidFill>
              </a:rPr>
              <a:t>2</a:t>
            </a:r>
            <a:r>
              <a:rPr lang="zh-CN" altLang="en-US">
                <a:solidFill>
                  <a:srgbClr val="FFFF00"/>
                </a:solidFill>
              </a:rPr>
              <a:t>，</a:t>
            </a:r>
            <a:r>
              <a:rPr lang="en-US" altLang="zh-CN">
                <a:solidFill>
                  <a:srgbClr val="FFFF00"/>
                </a:solidFill>
              </a:rPr>
              <a:t>B</a:t>
            </a:r>
            <a:r>
              <a:rPr lang="en-US" altLang="zh-CN" baseline="-25000">
                <a:solidFill>
                  <a:srgbClr val="FFFF00"/>
                </a:solidFill>
              </a:rPr>
              <a:t>1</a:t>
            </a:r>
            <a:r>
              <a:rPr lang="zh-CN" altLang="en-US">
                <a:solidFill>
                  <a:srgbClr val="FFFF00"/>
                </a:solidFill>
              </a:rPr>
              <a:t>，</a:t>
            </a:r>
            <a:r>
              <a:rPr lang="en-US" altLang="zh-CN">
                <a:solidFill>
                  <a:srgbClr val="FFFF00"/>
                </a:solidFill>
              </a:rPr>
              <a:t>B</a:t>
            </a:r>
            <a:r>
              <a:rPr lang="en-US" altLang="zh-CN" baseline="-25000">
                <a:solidFill>
                  <a:srgbClr val="FFFF00"/>
                </a:solidFill>
              </a:rPr>
              <a:t>2</a:t>
            </a:r>
            <a:r>
              <a:rPr lang="zh-CN" altLang="en-US">
                <a:solidFill>
                  <a:srgbClr val="FFFF00"/>
                </a:solidFill>
              </a:rPr>
              <a:t>和</a:t>
            </a:r>
            <a:r>
              <a:rPr lang="en-US" altLang="zh-CN">
                <a:solidFill>
                  <a:srgbClr val="FFFF00"/>
                </a:solidFill>
              </a:rPr>
              <a:t>A</a:t>
            </a:r>
            <a:r>
              <a:rPr lang="en-US" altLang="zh-CN" baseline="-25000">
                <a:solidFill>
                  <a:srgbClr val="FFFF00"/>
                </a:solidFill>
              </a:rPr>
              <a:t>3</a:t>
            </a:r>
            <a:r>
              <a:rPr lang="zh-CN" altLang="en-US">
                <a:solidFill>
                  <a:srgbClr val="FFFF00"/>
                </a:solidFill>
              </a:rPr>
              <a:t>的意义</a:t>
            </a:r>
          </a:p>
        </p:txBody>
      </p:sp>
      <p:sp>
        <p:nvSpPr>
          <p:cNvPr id="43042" name="灯片编号占位符 1">
            <a:extLst>
              <a:ext uri="{FF2B5EF4-FFF2-40B4-BE49-F238E27FC236}">
                <a16:creationId xmlns:a16="http://schemas.microsoft.com/office/drawing/2014/main" id="{5EB7AD92-76BE-4313-8546-B8FF95495B0B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471B081-2125-4979-8F56-8887217B7BD7}" type="slidenum">
              <a:rPr lang="en-US" altLang="zh-CN" b="0">
                <a:solidFill>
                  <a:srgbClr val="FF00FF"/>
                </a:solidFill>
              </a:rPr>
              <a:pPr eaLnBrk="1" hangingPunct="1"/>
              <a:t>10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5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2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2" grpId="0"/>
      <p:bldP spid="52233" grpId="0" autoUpdateAnimBg="0"/>
      <p:bldP spid="52234" grpId="0"/>
      <p:bldP spid="52235" grpId="0"/>
      <p:bldP spid="52236" grpId="0"/>
      <p:bldP spid="52240" grpId="0"/>
      <p:bldP spid="52241" grpId="0"/>
      <p:bldP spid="52257" grpId="0"/>
      <p:bldP spid="52258" grpId="0"/>
      <p:bldP spid="522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21D70B9A-2C02-4AB1-ABA6-1B625FCB9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875" y="176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D246E6C-75CE-45BB-9541-D7C192A97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2875" y="176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C761097-2600-4BA7-B25C-5540D82A4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31775"/>
            <a:ext cx="49625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求解得反射系数</a:t>
            </a:r>
            <a:r>
              <a:rPr lang="en-US" altLang="zh-CN" i="1">
                <a:solidFill>
                  <a:srgbClr val="FFFF00"/>
                </a:solidFill>
                <a:latin typeface="宋体" panose="02010600030101010101" pitchFamily="2" charset="-122"/>
                <a:ea typeface="仿宋_GB2312" pitchFamily="49" charset="-122"/>
              </a:rPr>
              <a:t>R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和透射系数</a:t>
            </a:r>
            <a:r>
              <a:rPr lang="en-US" altLang="zh-CN" i="1">
                <a:solidFill>
                  <a:srgbClr val="FFFF00"/>
                </a:solidFill>
                <a:latin typeface="宋体" panose="02010600030101010101" pitchFamily="2" charset="-122"/>
                <a:ea typeface="仿宋_GB2312" pitchFamily="49" charset="-122"/>
              </a:rPr>
              <a:t>T</a:t>
            </a:r>
          </a:p>
        </p:txBody>
      </p:sp>
      <p:graphicFrame>
        <p:nvGraphicFramePr>
          <p:cNvPr id="7" name="Object 2">
            <a:extLst>
              <a:ext uri="{FF2B5EF4-FFF2-40B4-BE49-F238E27FC236}">
                <a16:creationId xmlns:a16="http://schemas.microsoft.com/office/drawing/2014/main" id="{5369EDE1-C506-41D7-96EC-DCA58DAAF1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38" y="857250"/>
          <a:ext cx="4217987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15" name="公式" r:id="rId3" imgW="2324520" imgH="436320" progId="Equation.3">
                  <p:embed/>
                </p:oleObj>
              </mc:Choice>
              <mc:Fallback>
                <p:oleObj name="公式" r:id="rId3" imgW="2324520" imgH="436320" progId="Equation.3">
                  <p:embed/>
                  <p:pic>
                    <p:nvPicPr>
                      <p:cNvPr id="7" name="Object 2">
                        <a:extLst>
                          <a:ext uri="{FF2B5EF4-FFF2-40B4-BE49-F238E27FC236}">
                            <a16:creationId xmlns:a16="http://schemas.microsoft.com/office/drawing/2014/main" id="{5369EDE1-C506-41D7-96EC-DCA58DAAF1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857250"/>
                        <a:ext cx="4217987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3DBD6F33-5421-4023-9A8A-E3F84FF22C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38" y="1897063"/>
          <a:ext cx="421798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16" name="公式" r:id="rId5" imgW="2324520" imgH="436320" progId="Equation.3">
                  <p:embed/>
                </p:oleObj>
              </mc:Choice>
              <mc:Fallback>
                <p:oleObj name="公式" r:id="rId5" imgW="2324520" imgH="436320" progId="Equation.3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3DBD6F33-5421-4023-9A8A-E3F84FF22C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1897063"/>
                        <a:ext cx="4217987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>
            <a:extLst>
              <a:ext uri="{FF2B5EF4-FFF2-40B4-BE49-F238E27FC236}">
                <a16:creationId xmlns:a16="http://schemas.microsoft.com/office/drawing/2014/main" id="{5D5C58CD-7BDA-4EEA-B1C5-2E0C72B3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3429000"/>
            <a:ext cx="824865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入射粒子一部分透射到达</a:t>
            </a:r>
            <a:r>
              <a:rPr lang="en-US" altLang="zh-CN">
                <a:solidFill>
                  <a:srgbClr val="00FFFF"/>
                </a:solidFill>
                <a:ea typeface="仿宋_GB2312" pitchFamily="49" charset="-122"/>
              </a:rPr>
              <a:t>III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区，另一部分被势垒反射回</a:t>
            </a:r>
            <a:r>
              <a:rPr lang="en-US" altLang="zh-CN">
                <a:solidFill>
                  <a:srgbClr val="00FFFF"/>
                </a:solidFill>
                <a:ea typeface="仿宋_GB2312" pitchFamily="49" charset="-122"/>
              </a:rPr>
              <a:t>I</a:t>
            </a:r>
            <a:r>
              <a:rPr lang="en-US" altLang="zh-CN" i="1">
                <a:solidFill>
                  <a:schemeClr val="bg1"/>
                </a:solidFill>
                <a:ea typeface="仿宋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 pitchFamily="49" charset="-122"/>
              </a:rPr>
              <a:t>区 </a:t>
            </a:r>
          </a:p>
        </p:txBody>
      </p:sp>
      <p:graphicFrame>
        <p:nvGraphicFramePr>
          <p:cNvPr id="10" name="Object 4">
            <a:extLst>
              <a:ext uri="{FF2B5EF4-FFF2-40B4-BE49-F238E27FC236}">
                <a16:creationId xmlns:a16="http://schemas.microsoft.com/office/drawing/2014/main" id="{AEF6D4F9-666C-4C97-A78A-3F9F6EAFC6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89163" y="2967038"/>
          <a:ext cx="14478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517" r:id="rId7" imgW="618120" imgH="88920" progId="Equation.3">
                  <p:embed/>
                </p:oleObj>
              </mc:Choice>
              <mc:Fallback>
                <p:oleObj r:id="rId7" imgW="618120" imgH="88920" progId="Equation.3">
                  <p:embed/>
                  <p:pic>
                    <p:nvPicPr>
                      <p:cNvPr id="10" name="Object 4">
                        <a:extLst>
                          <a:ext uri="{FF2B5EF4-FFF2-40B4-BE49-F238E27FC236}">
                            <a16:creationId xmlns:a16="http://schemas.microsoft.com/office/drawing/2014/main" id="{AEF6D4F9-666C-4C97-A78A-3F9F6EAFC6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2967038"/>
                        <a:ext cx="1447800" cy="390525"/>
                      </a:xfrm>
                      <a:prstGeom prst="rect">
                        <a:avLst/>
                      </a:prstGeom>
                      <a:solidFill>
                        <a:srgbClr val="33333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9">
            <a:extLst>
              <a:ext uri="{FF2B5EF4-FFF2-40B4-BE49-F238E27FC236}">
                <a16:creationId xmlns:a16="http://schemas.microsoft.com/office/drawing/2014/main" id="{BEB73D64-83B5-4294-ABDE-8683A99EC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8" y="4000500"/>
            <a:ext cx="1006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讨论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4040B203-21EF-42F0-9381-D90FAE961304}"/>
              </a:ext>
            </a:extLst>
          </p:cNvPr>
          <p:cNvGrpSpPr>
            <a:grpSpLocks/>
          </p:cNvGrpSpPr>
          <p:nvPr/>
        </p:nvGrpSpPr>
        <p:grpSpPr bwMode="auto">
          <a:xfrm>
            <a:off x="5000625" y="357188"/>
            <a:ext cx="3810000" cy="3062287"/>
            <a:chOff x="3360" y="201"/>
            <a:chExt cx="2400" cy="1929"/>
          </a:xfrm>
        </p:grpSpPr>
        <p:sp>
          <p:nvSpPr>
            <p:cNvPr id="44047" name="Rectangle 13">
              <a:extLst>
                <a:ext uri="{FF2B5EF4-FFF2-40B4-BE49-F238E27FC236}">
                  <a16:creationId xmlns:a16="http://schemas.microsoft.com/office/drawing/2014/main" id="{9D61495F-2FEF-4C8D-8E54-370B62771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6" y="642"/>
              <a:ext cx="480" cy="1248"/>
            </a:xfrm>
            <a:prstGeom prst="rect">
              <a:avLst/>
            </a:prstGeom>
            <a:solidFill>
              <a:srgbClr val="000099">
                <a:alpha val="50195"/>
              </a:srgbClr>
            </a:solidFill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8" name="Line 14">
              <a:extLst>
                <a:ext uri="{FF2B5EF4-FFF2-40B4-BE49-F238E27FC236}">
                  <a16:creationId xmlns:a16="http://schemas.microsoft.com/office/drawing/2014/main" id="{9AE84281-8E7C-40E7-8B96-13CDD57B2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6" y="201"/>
              <a:ext cx="0" cy="1689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49" name="Text Box 15">
              <a:extLst>
                <a:ext uri="{FF2B5EF4-FFF2-40B4-BE49-F238E27FC236}">
                  <a16:creationId xmlns:a16="http://schemas.microsoft.com/office/drawing/2014/main" id="{A8E0469D-549D-4170-BBC5-B0A9E6B8A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0" y="1842"/>
              <a:ext cx="16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>
                  <a:solidFill>
                    <a:schemeClr val="bg1"/>
                  </a:solidFill>
                </a:rPr>
                <a:t>0 </a:t>
              </a:r>
              <a:r>
                <a:rPr lang="en-US" altLang="zh-CN" i="1">
                  <a:solidFill>
                    <a:schemeClr val="bg1"/>
                  </a:solidFill>
                </a:rPr>
                <a:t>        a                x</a:t>
              </a:r>
            </a:p>
          </p:txBody>
        </p:sp>
        <p:sp>
          <p:nvSpPr>
            <p:cNvPr id="44050" name="Text Box 16">
              <a:extLst>
                <a:ext uri="{FF2B5EF4-FFF2-40B4-BE49-F238E27FC236}">
                  <a16:creationId xmlns:a16="http://schemas.microsoft.com/office/drawing/2014/main" id="{6F6D18E5-FB2C-40DC-80AC-394BBD591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1" y="471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chemeClr val="bg1"/>
                  </a:solidFill>
                </a:rPr>
                <a:t>U</a:t>
              </a:r>
              <a:r>
                <a:rPr lang="en-US" altLang="zh-CN" baseline="-20000">
                  <a:solidFill>
                    <a:schemeClr val="bg1"/>
                  </a:solidFill>
                </a:rPr>
                <a:t>0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44051" name="Text Box 17">
              <a:extLst>
                <a:ext uri="{FF2B5EF4-FFF2-40B4-BE49-F238E27FC236}">
                  <a16:creationId xmlns:a16="http://schemas.microsoft.com/office/drawing/2014/main" id="{3B1E7ED2-2C6F-4C68-8CE9-977F3DBEB0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4" y="690"/>
              <a:ext cx="22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bg1"/>
                  </a:solidFill>
                  <a:ea typeface="楷体_GB2312" pitchFamily="49" charset="-122"/>
                </a:rPr>
                <a:t>Ⅰ            Ⅱ            Ⅲ</a:t>
              </a:r>
            </a:p>
          </p:txBody>
        </p:sp>
        <p:sp>
          <p:nvSpPr>
            <p:cNvPr id="44052" name="Line 18">
              <a:extLst>
                <a:ext uri="{FF2B5EF4-FFF2-40B4-BE49-F238E27FC236}">
                  <a16:creationId xmlns:a16="http://schemas.microsoft.com/office/drawing/2014/main" id="{D29B8420-E359-4B96-975F-93FFFB2050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6" y="1310"/>
              <a:ext cx="2112" cy="0"/>
            </a:xfrm>
            <a:prstGeom prst="line">
              <a:avLst/>
            </a:prstGeom>
            <a:noFill/>
            <a:ln w="63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3" name="Line 19">
              <a:extLst>
                <a:ext uri="{FF2B5EF4-FFF2-40B4-BE49-F238E27FC236}">
                  <a16:creationId xmlns:a16="http://schemas.microsoft.com/office/drawing/2014/main" id="{4DB79718-B527-4F0E-88DE-CCB711289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01"/>
              <a:ext cx="528" cy="0"/>
            </a:xfrm>
            <a:prstGeom prst="line">
              <a:avLst/>
            </a:prstGeom>
            <a:noFill/>
            <a:ln w="762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4" name="Line 20">
              <a:extLst>
                <a:ext uri="{FF2B5EF4-FFF2-40B4-BE49-F238E27FC236}">
                  <a16:creationId xmlns:a16="http://schemas.microsoft.com/office/drawing/2014/main" id="{07661134-4B16-4A4A-A79C-8016EAAE1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101"/>
              <a:ext cx="52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5" name="Line 21">
              <a:extLst>
                <a:ext uri="{FF2B5EF4-FFF2-40B4-BE49-F238E27FC236}">
                  <a16:creationId xmlns:a16="http://schemas.microsoft.com/office/drawing/2014/main" id="{D9F498A9-4CBC-4019-AD97-7D3E0706C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497"/>
              <a:ext cx="528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6" name="Rectangle 22">
              <a:extLst>
                <a:ext uri="{FF2B5EF4-FFF2-40B4-BE49-F238E27FC236}">
                  <a16:creationId xmlns:a16="http://schemas.microsoft.com/office/drawing/2014/main" id="{89DC5D84-A701-4986-8F2B-4EAD271DB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" y="1083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FFFF99"/>
                  </a:solidFill>
                </a:rPr>
                <a:t>E</a:t>
              </a:r>
            </a:p>
          </p:txBody>
        </p:sp>
        <p:sp>
          <p:nvSpPr>
            <p:cNvPr id="44057" name="Line 23">
              <a:extLst>
                <a:ext uri="{FF2B5EF4-FFF2-40B4-BE49-F238E27FC236}">
                  <a16:creationId xmlns:a16="http://schemas.microsoft.com/office/drawing/2014/main" id="{7B42668C-DF62-40B2-9F93-1C2202BBD6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60" y="1890"/>
              <a:ext cx="2198" cy="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" name="AutoShape 24">
            <a:extLst>
              <a:ext uri="{FF2B5EF4-FFF2-40B4-BE49-F238E27FC236}">
                <a16:creationId xmlns:a16="http://schemas.microsoft.com/office/drawing/2014/main" id="{FE14CD85-1AD2-48F5-B22B-F31B11F32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075" y="3929063"/>
            <a:ext cx="360363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581678B5-289E-4E79-A779-A7E4333DE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4429125"/>
            <a:ext cx="8497888" cy="1006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>
                <a:solidFill>
                  <a:schemeClr val="hlink"/>
                </a:solidFill>
              </a:rPr>
              <a:t>(1) </a:t>
            </a:r>
            <a:r>
              <a:rPr lang="en-US" altLang="zh-CN" i="1">
                <a:solidFill>
                  <a:srgbClr val="66FFFF"/>
                </a:solidFill>
              </a:rPr>
              <a:t>E</a:t>
            </a:r>
            <a:r>
              <a:rPr lang="en-US" altLang="zh-CN">
                <a:solidFill>
                  <a:srgbClr val="66FFFF"/>
                </a:solidFill>
              </a:rPr>
              <a:t> &gt; </a:t>
            </a:r>
            <a:r>
              <a:rPr lang="en-US" altLang="zh-CN" i="1">
                <a:solidFill>
                  <a:srgbClr val="66FFFF"/>
                </a:solidFill>
              </a:rPr>
              <a:t>U</a:t>
            </a:r>
            <a:r>
              <a:rPr lang="en-US" altLang="zh-CN" baseline="-20000">
                <a:solidFill>
                  <a:srgbClr val="66FFFF"/>
                </a:solidFill>
              </a:rPr>
              <a:t>0 </a:t>
            </a:r>
            <a:r>
              <a:rPr lang="en-US" altLang="zh-CN">
                <a:solidFill>
                  <a:srgbClr val="66FFFF"/>
                </a:solidFill>
              </a:rPr>
              <a:t>,</a:t>
            </a:r>
            <a:r>
              <a:rPr lang="en-US" altLang="zh-CN" baseline="-20000">
                <a:solidFill>
                  <a:srgbClr val="66FFFF"/>
                </a:solidFill>
              </a:rPr>
              <a:t>   </a:t>
            </a:r>
            <a:r>
              <a:rPr lang="en-US" altLang="zh-CN" i="1">
                <a:solidFill>
                  <a:srgbClr val="66FFFF"/>
                </a:solidFill>
              </a:rPr>
              <a:t>R</a:t>
            </a:r>
            <a:r>
              <a:rPr lang="en-US" altLang="zh-CN">
                <a:solidFill>
                  <a:srgbClr val="66FFFF"/>
                </a:solidFill>
              </a:rPr>
              <a:t>≠0 </a:t>
            </a:r>
            <a:r>
              <a:rPr lang="en-US" altLang="zh-CN">
                <a:solidFill>
                  <a:srgbClr val="66FFFF"/>
                </a:solidFill>
                <a:sym typeface="Wingdings" panose="05000000000000000000" pitchFamily="2" charset="2"/>
              </a:rPr>
              <a:t> </a:t>
            </a:r>
            <a:r>
              <a:rPr lang="zh-CN" altLang="en-US">
                <a:solidFill>
                  <a:schemeClr val="hlink"/>
                </a:solidFill>
              </a:rPr>
              <a:t>即使粒子总能量大于势垒高度，入射粒子并非全部透射进入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rgbClr val="00FFFF"/>
                </a:solidFill>
              </a:rPr>
              <a:t>III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hlink"/>
                </a:solidFill>
              </a:rPr>
              <a:t>区，仍有一定概率被反射回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rgbClr val="00FFFF"/>
                </a:solidFill>
              </a:rPr>
              <a:t>I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hlink"/>
                </a:solidFill>
              </a:rPr>
              <a:t>区。</a:t>
            </a:r>
            <a:r>
              <a:rPr lang="zh-CN" altLang="en-US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62D74F97-6C2B-4A1E-9238-1F9CA0A736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5500688"/>
            <a:ext cx="8247063" cy="1006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</a:pPr>
            <a:r>
              <a:rPr lang="en-US" altLang="zh-CN">
                <a:solidFill>
                  <a:schemeClr val="hlink"/>
                </a:solidFill>
              </a:rPr>
              <a:t>(2) </a:t>
            </a:r>
            <a:r>
              <a:rPr lang="en-US" altLang="zh-CN" i="1">
                <a:solidFill>
                  <a:srgbClr val="66FFFF"/>
                </a:solidFill>
              </a:rPr>
              <a:t>E </a:t>
            </a:r>
            <a:r>
              <a:rPr lang="en-US" altLang="zh-CN">
                <a:solidFill>
                  <a:srgbClr val="66FFFF"/>
                </a:solidFill>
              </a:rPr>
              <a:t>&lt; </a:t>
            </a:r>
            <a:r>
              <a:rPr lang="en-US" altLang="zh-CN" i="1">
                <a:solidFill>
                  <a:srgbClr val="66FFFF"/>
                </a:solidFill>
              </a:rPr>
              <a:t>U</a:t>
            </a:r>
            <a:r>
              <a:rPr lang="en-US" altLang="zh-CN" baseline="-20000">
                <a:solidFill>
                  <a:srgbClr val="66FFFF"/>
                </a:solidFill>
              </a:rPr>
              <a:t>0</a:t>
            </a:r>
            <a:r>
              <a:rPr lang="en-US" altLang="zh-CN" i="1" baseline="-20000">
                <a:solidFill>
                  <a:srgbClr val="66FFFF"/>
                </a:solidFill>
              </a:rPr>
              <a:t> </a:t>
            </a:r>
            <a:r>
              <a:rPr lang="en-US" altLang="zh-CN">
                <a:solidFill>
                  <a:srgbClr val="66FFFF"/>
                </a:solidFill>
              </a:rPr>
              <a:t>,</a:t>
            </a:r>
            <a:r>
              <a:rPr lang="en-US" altLang="zh-CN" i="1" baseline="-20000">
                <a:solidFill>
                  <a:srgbClr val="66FFFF"/>
                </a:solidFill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T</a:t>
            </a:r>
            <a:r>
              <a:rPr lang="en-US" altLang="zh-CN">
                <a:solidFill>
                  <a:srgbClr val="66FFFF"/>
                </a:solidFill>
              </a:rPr>
              <a:t>≠0 </a:t>
            </a:r>
            <a:r>
              <a:rPr lang="en-US" altLang="zh-CN">
                <a:solidFill>
                  <a:srgbClr val="66FFFF"/>
                </a:solidFill>
                <a:sym typeface="Wingdings" panose="05000000000000000000" pitchFamily="2" charset="2"/>
              </a:rPr>
              <a:t> </a:t>
            </a:r>
            <a:r>
              <a:rPr lang="zh-CN" altLang="en-US">
                <a:solidFill>
                  <a:schemeClr val="hlink"/>
                </a:solidFill>
              </a:rPr>
              <a:t>虽然粒子总能量小于势垒高度，入射粒子仍可能穿过势垒进入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rgbClr val="00FFFF"/>
                </a:solidFill>
              </a:rPr>
              <a:t>III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hlink"/>
                </a:solidFill>
              </a:rPr>
              <a:t>区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rgbClr val="00FFFF"/>
                </a:solidFill>
                <a:cs typeface="Times New Roman" panose="02020603050405020304" pitchFamily="18" charset="0"/>
              </a:rPr>
              <a:t>—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rgbClr val="FF99FF"/>
                </a:solidFill>
                <a:latin typeface="宋体" panose="02010600030101010101" pitchFamily="2" charset="-122"/>
              </a:rPr>
              <a:t>隧道效应</a:t>
            </a:r>
          </a:p>
        </p:txBody>
      </p:sp>
      <p:sp>
        <p:nvSpPr>
          <p:cNvPr id="44046" name="灯片编号占位符 1">
            <a:extLst>
              <a:ext uri="{FF2B5EF4-FFF2-40B4-BE49-F238E27FC236}">
                <a16:creationId xmlns:a16="http://schemas.microsoft.com/office/drawing/2014/main" id="{172EC690-2C62-403D-8BA8-CF951EFBBEBD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524CA9-D05C-44C0-AEB1-DE48666FCC00}" type="slidenum">
              <a:rPr lang="en-US" altLang="zh-CN" b="0">
                <a:solidFill>
                  <a:srgbClr val="FF00FF"/>
                </a:solidFill>
              </a:rPr>
              <a:pPr eaLnBrk="1" hangingPunct="1"/>
              <a:t>11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utoUpdateAnimBg="0"/>
      <p:bldP spid="11" grpId="0" autoUpdateAnimBg="0"/>
      <p:bldP spid="26" grpId="0" animBg="1"/>
      <p:bldP spid="31" grpId="0" autoUpdateAnimBg="0"/>
      <p:bldP spid="3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A0863CFE-E73D-48E8-BCDD-ECF17BA92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500063"/>
            <a:ext cx="8077200" cy="10064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>
                <a:solidFill>
                  <a:schemeClr val="hlink"/>
                </a:solidFill>
              </a:rPr>
              <a:t>(3)  </a:t>
            </a:r>
            <a:r>
              <a:rPr lang="zh-CN" altLang="en-US">
                <a:solidFill>
                  <a:schemeClr val="hlink"/>
                </a:solidFill>
              </a:rPr>
              <a:t>透射系数</a:t>
            </a:r>
            <a:r>
              <a:rPr lang="en-US" altLang="zh-CN" i="1">
                <a:solidFill>
                  <a:srgbClr val="66FFFF"/>
                </a:solidFill>
              </a:rPr>
              <a:t>T </a:t>
            </a:r>
            <a:r>
              <a:rPr lang="zh-CN" altLang="en-US">
                <a:solidFill>
                  <a:schemeClr val="hlink"/>
                </a:solidFill>
              </a:rPr>
              <a:t>随势垒宽度</a:t>
            </a:r>
            <a:r>
              <a:rPr lang="en-US" altLang="zh-CN" i="1">
                <a:solidFill>
                  <a:srgbClr val="66FFFF"/>
                </a:solidFill>
              </a:rPr>
              <a:t>a</a:t>
            </a:r>
            <a:r>
              <a:rPr lang="zh-CN" altLang="en-US">
                <a:solidFill>
                  <a:schemeClr val="hlink"/>
                </a:solidFill>
              </a:rPr>
              <a:t>、粒子质量</a:t>
            </a:r>
            <a:r>
              <a:rPr lang="en-US" altLang="zh-CN" i="1">
                <a:solidFill>
                  <a:srgbClr val="66FFFF"/>
                </a:solidFill>
              </a:rPr>
              <a:t>m </a:t>
            </a:r>
            <a:r>
              <a:rPr lang="zh-CN" altLang="en-US">
                <a:solidFill>
                  <a:schemeClr val="hlink"/>
                </a:solidFill>
              </a:rPr>
              <a:t>和能量差变化， 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hlink"/>
                </a:solidFill>
              </a:rPr>
              <a:t>   随着势垒的加宽、加高，透射系数减小。 </a:t>
            </a:r>
          </a:p>
        </p:txBody>
      </p:sp>
      <p:graphicFrame>
        <p:nvGraphicFramePr>
          <p:cNvPr id="15" name="Group 214">
            <a:extLst>
              <a:ext uri="{FF2B5EF4-FFF2-40B4-BE49-F238E27FC236}">
                <a16:creationId xmlns:a16="http://schemas.microsoft.com/office/drawing/2014/main" id="{04E3A8A6-D85A-4761-BDDD-8E3314B7F68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85925"/>
          <a:ext cx="7278688" cy="2243139"/>
        </p:xfrm>
        <a:graphic>
          <a:graphicData uri="http://schemas.openxmlformats.org/drawingml/2006/table">
            <a:tbl>
              <a:tblPr/>
              <a:tblGrid>
                <a:gridCol w="1400175">
                  <a:extLst>
                    <a:ext uri="{9D8B030D-6E8A-4147-A177-3AD203B41FA5}">
                      <a16:colId xmlns:a16="http://schemas.microsoft.com/office/drawing/2014/main" val="1844382181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967889363"/>
                    </a:ext>
                  </a:extLst>
                </a:gridCol>
                <a:gridCol w="1430338">
                  <a:extLst>
                    <a:ext uri="{9D8B030D-6E8A-4147-A177-3AD203B41FA5}">
                      <a16:colId xmlns:a16="http://schemas.microsoft.com/office/drawing/2014/main" val="4084442859"/>
                    </a:ext>
                  </a:extLst>
                </a:gridCol>
                <a:gridCol w="1512887">
                  <a:extLst>
                    <a:ext uri="{9D8B030D-6E8A-4147-A177-3AD203B41FA5}">
                      <a16:colId xmlns:a16="http://schemas.microsoft.com/office/drawing/2014/main" val="2150126505"/>
                    </a:ext>
                  </a:extLst>
                </a:gridCol>
                <a:gridCol w="1535113">
                  <a:extLst>
                    <a:ext uri="{9D8B030D-6E8A-4147-A177-3AD203B41FA5}">
                      <a16:colId xmlns:a16="http://schemas.microsoft.com/office/drawing/2014/main" val="1279175665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STZhongsong" panose="02010600040101010101" pitchFamily="2" charset="-122"/>
                        </a:rPr>
                        <a:t>粒子类型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STZhongsong" panose="02010600040101010101" pitchFamily="2" charset="-122"/>
                        </a:rPr>
                        <a:t>粒子能量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STZhongsong" panose="02010600040101010101" pitchFamily="2" charset="-122"/>
                        </a:rPr>
                        <a:t>势垒高度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STZhongsong" panose="02010600040101010101" pitchFamily="2" charset="-122"/>
                        </a:rPr>
                        <a:t>势垒宽度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STZhongsong" panose="02010600040101010101" pitchFamily="2" charset="-122"/>
                        </a:rPr>
                        <a:t>透射系数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523756"/>
                  </a:ext>
                </a:extLst>
              </a:tr>
              <a:tr h="50323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STZhongsong" panose="02010600040101010101" pitchFamily="2" charset="-122"/>
                        </a:rPr>
                        <a:t>电子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1eV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2eV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030991"/>
                  </a:ext>
                </a:extLst>
              </a:tr>
              <a:tr h="5064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1eV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2eV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3403865"/>
                  </a:ext>
                </a:extLst>
              </a:tr>
              <a:tr h="512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TZhongsong" panose="02010600040101010101" pitchFamily="2" charset="-122"/>
                      </a:endParaRP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195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1eV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2eV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2×10</a:t>
                      </a:r>
                      <a:r>
                        <a:rPr kumimoji="0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-10</a:t>
                      </a: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10" marB="46810" anchor="ctr" horzOverflow="overflow">
                    <a:lnL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705670"/>
                  </a:ext>
                </a:extLst>
              </a:tr>
            </a:tbl>
          </a:graphicData>
        </a:graphic>
      </p:graphicFrame>
      <p:sp>
        <p:nvSpPr>
          <p:cNvPr id="16" name="Rectangle 38">
            <a:extLst>
              <a:ext uri="{FF2B5EF4-FFF2-40B4-BE49-F238E27FC236}">
                <a16:creationId xmlns:a16="http://schemas.microsoft.com/office/drawing/2014/main" id="{BAA40A9D-A059-47C6-A254-0D7349152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2435225"/>
            <a:ext cx="1471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5×10</a:t>
            </a:r>
            <a:r>
              <a:rPr lang="en-US" altLang="zh-CN" baseline="30000">
                <a:solidFill>
                  <a:srgbClr val="FF3300"/>
                </a:solidFill>
              </a:rPr>
              <a:t>-10</a:t>
            </a:r>
            <a:r>
              <a:rPr lang="en-US" altLang="zh-CN">
                <a:solidFill>
                  <a:srgbClr val="FF3300"/>
                </a:solidFill>
              </a:rPr>
              <a:t>m</a:t>
            </a:r>
          </a:p>
        </p:txBody>
      </p:sp>
      <p:sp>
        <p:nvSpPr>
          <p:cNvPr id="17" name="Rectangle 39">
            <a:extLst>
              <a:ext uri="{FF2B5EF4-FFF2-40B4-BE49-F238E27FC236}">
                <a16:creationId xmlns:a16="http://schemas.microsoft.com/office/drawing/2014/main" id="{6EBEA3C7-C8F2-4F0F-95A4-5848B782C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2435225"/>
            <a:ext cx="869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0.024</a:t>
            </a:r>
          </a:p>
        </p:txBody>
      </p:sp>
      <p:sp>
        <p:nvSpPr>
          <p:cNvPr id="18" name="Rectangle 40">
            <a:extLst>
              <a:ext uri="{FF2B5EF4-FFF2-40B4-BE49-F238E27FC236}">
                <a16:creationId xmlns:a16="http://schemas.microsoft.com/office/drawing/2014/main" id="{DA33FEF5-946E-44BF-A1DD-39A0F3B6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2981325"/>
            <a:ext cx="1471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2×10</a:t>
            </a:r>
            <a:r>
              <a:rPr lang="en-US" altLang="zh-CN" baseline="30000">
                <a:solidFill>
                  <a:srgbClr val="FF3300"/>
                </a:solidFill>
              </a:rPr>
              <a:t>-10</a:t>
            </a:r>
            <a:r>
              <a:rPr lang="en-US" altLang="zh-CN">
                <a:solidFill>
                  <a:srgbClr val="FF3300"/>
                </a:solidFill>
              </a:rPr>
              <a:t>m</a:t>
            </a:r>
          </a:p>
        </p:txBody>
      </p:sp>
      <p:sp>
        <p:nvSpPr>
          <p:cNvPr id="19" name="Rectangle 41">
            <a:extLst>
              <a:ext uri="{FF2B5EF4-FFF2-40B4-BE49-F238E27FC236}">
                <a16:creationId xmlns:a16="http://schemas.microsoft.com/office/drawing/2014/main" id="{AA08FDF7-FC9A-48EF-B6B8-503EFC594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2981325"/>
            <a:ext cx="717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0.51</a:t>
            </a:r>
          </a:p>
        </p:txBody>
      </p:sp>
      <p:sp>
        <p:nvSpPr>
          <p:cNvPr id="20" name="Rectangle 42">
            <a:extLst>
              <a:ext uri="{FF2B5EF4-FFF2-40B4-BE49-F238E27FC236}">
                <a16:creationId xmlns:a16="http://schemas.microsoft.com/office/drawing/2014/main" id="{8BD7E58C-C4E5-4AC1-90B0-00534FCDC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200" y="3416300"/>
            <a:ext cx="1336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latin typeface="STZhongsong" panose="02010600040101010101" pitchFamily="2" charset="-122"/>
              </a:rPr>
              <a:t>质子</a:t>
            </a:r>
          </a:p>
        </p:txBody>
      </p:sp>
      <p:sp>
        <p:nvSpPr>
          <p:cNvPr id="21" name="Rectangle 43">
            <a:extLst>
              <a:ext uri="{FF2B5EF4-FFF2-40B4-BE49-F238E27FC236}">
                <a16:creationId xmlns:a16="http://schemas.microsoft.com/office/drawing/2014/main" id="{A41C7116-966A-4E93-B798-7F6EA5CFA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3416300"/>
            <a:ext cx="1368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3300"/>
                </a:solidFill>
              </a:rPr>
              <a:t>3×10</a:t>
            </a:r>
            <a:r>
              <a:rPr lang="en-US" altLang="zh-CN" baseline="30000">
                <a:solidFill>
                  <a:srgbClr val="FF3300"/>
                </a:solidFill>
              </a:rPr>
              <a:t>-38</a:t>
            </a:r>
          </a:p>
        </p:txBody>
      </p:sp>
      <p:graphicFrame>
        <p:nvGraphicFramePr>
          <p:cNvPr id="45096" name="Object 2">
            <a:extLst>
              <a:ext uri="{FF2B5EF4-FFF2-40B4-BE49-F238E27FC236}">
                <a16:creationId xmlns:a16="http://schemas.microsoft.com/office/drawing/2014/main" id="{FE903587-AE9E-4F79-BEAA-AEF99C0467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2825" y="4286250"/>
          <a:ext cx="4217988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0" name="公式" r:id="rId3" imgW="2324520" imgH="436320" progId="Equation.3">
                  <p:embed/>
                </p:oleObj>
              </mc:Choice>
              <mc:Fallback>
                <p:oleObj name="公式" r:id="rId3" imgW="2324520" imgH="436320" progId="Equation.3">
                  <p:embed/>
                  <p:pic>
                    <p:nvPicPr>
                      <p:cNvPr id="45096" name="Object 2">
                        <a:extLst>
                          <a:ext uri="{FF2B5EF4-FFF2-40B4-BE49-F238E27FC236}">
                            <a16:creationId xmlns:a16="http://schemas.microsoft.com/office/drawing/2014/main" id="{FE903587-AE9E-4F79-BEAA-AEF99C0467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4286250"/>
                        <a:ext cx="4217988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97" name="Object 3">
            <a:extLst>
              <a:ext uri="{FF2B5EF4-FFF2-40B4-BE49-F238E27FC236}">
                <a16:creationId xmlns:a16="http://schemas.microsoft.com/office/drawing/2014/main" id="{927CCB55-53FA-4830-BCC6-D466662A99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2825" y="5468938"/>
          <a:ext cx="4217988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21" name="公式" r:id="rId5" imgW="2324520" imgH="436320" progId="Equation.3">
                  <p:embed/>
                </p:oleObj>
              </mc:Choice>
              <mc:Fallback>
                <p:oleObj name="公式" r:id="rId5" imgW="2324520" imgH="436320" progId="Equation.3">
                  <p:embed/>
                  <p:pic>
                    <p:nvPicPr>
                      <p:cNvPr id="45097" name="Object 3">
                        <a:extLst>
                          <a:ext uri="{FF2B5EF4-FFF2-40B4-BE49-F238E27FC236}">
                            <a16:creationId xmlns:a16="http://schemas.microsoft.com/office/drawing/2014/main" id="{927CCB55-53FA-4830-BCC6-D466662A99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825" y="5468938"/>
                        <a:ext cx="4217988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98" name="灯片编号占位符 1">
            <a:extLst>
              <a:ext uri="{FF2B5EF4-FFF2-40B4-BE49-F238E27FC236}">
                <a16:creationId xmlns:a16="http://schemas.microsoft.com/office/drawing/2014/main" id="{B2E75BA4-EB9D-475C-A9BA-62C4D1C4408F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0B057BA-47F3-4369-8E81-6B37AE197F03}" type="slidenum">
              <a:rPr lang="en-US" altLang="zh-CN" b="0">
                <a:solidFill>
                  <a:srgbClr val="FF00FF"/>
                </a:solidFill>
              </a:rPr>
              <a:pPr eaLnBrk="1" hangingPunct="1"/>
              <a:t>12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6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8">
            <a:extLst>
              <a:ext uri="{FF2B5EF4-FFF2-40B4-BE49-F238E27FC236}">
                <a16:creationId xmlns:a16="http://schemas.microsoft.com/office/drawing/2014/main" id="{3769E0B3-D3F1-41CB-98BD-C0FF0DAC3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338138"/>
            <a:ext cx="5761037" cy="51911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66FFFF"/>
                </a:solidFill>
                <a:latin typeface="宋体" panose="02010600030101010101" pitchFamily="2" charset="-122"/>
              </a:rPr>
              <a:t>隧道效应（势垒贯穿）的应用</a:t>
            </a:r>
          </a:p>
        </p:txBody>
      </p:sp>
      <p:sp>
        <p:nvSpPr>
          <p:cNvPr id="3" name="Text Box 38">
            <a:extLst>
              <a:ext uri="{FF2B5EF4-FFF2-40B4-BE49-F238E27FC236}">
                <a16:creationId xmlns:a16="http://schemas.microsoft.com/office/drawing/2014/main" id="{0E94CBF9-11E4-4096-A6D8-F492BC69D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981075"/>
            <a:ext cx="8118475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扫描隧道显微镜 </a:t>
            </a:r>
            <a:r>
              <a:rPr lang="en-US" altLang="zh-CN">
                <a:solidFill>
                  <a:srgbClr val="FFFF00"/>
                </a:solidFill>
              </a:rPr>
              <a:t>Scanning Tunneling Microscope (STM)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58372" name="Picture 2" descr="https://gss2.bdstatic.com/-fo3dSag_xI4khGkpoWK1HF6hhy/baike/c0%3Dbaike92%2C5%2C5%2C92%2C30/sign=52a404ab3e9b033b3885f48874a75db6/d0c8a786c9177f3ee187e5a27acf3bc79e3d56e9.jpg">
            <a:extLst>
              <a:ext uri="{FF2B5EF4-FFF2-40B4-BE49-F238E27FC236}">
                <a16:creationId xmlns:a16="http://schemas.microsoft.com/office/drawing/2014/main" id="{9C38156D-2F47-4BB4-B788-55FFD5767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1644650"/>
            <a:ext cx="5670550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 descr="https://timgsa.baidu.com/timg?image&amp;quality=80&amp;size=b9999_10000&amp;sec=1575437314753&amp;di=85a0dbe374f9cd0acc62be80e0c493c5&amp;imgtype=0&amp;src=http%3A%2F%2Fimgsrc.baidu.com%2Fbaike%2Fpic%2Fitem%2F5fdf8db1cb1349543a2fb0dc564e9258d1094a50.jpg">
            <a:extLst>
              <a:ext uri="{FF2B5EF4-FFF2-40B4-BE49-F238E27FC236}">
                <a16:creationId xmlns:a16="http://schemas.microsoft.com/office/drawing/2014/main" id="{7D05ACE8-347A-4038-9205-0CF8C8FAC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928938"/>
            <a:ext cx="3894137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8" descr="https://timgsa.baidu.com/timg?image&amp;quality=80&amp;size=b9999_10000&amp;sec=1575437285265&amp;di=b2dc67bf65de5b1b74de4fd6d9fe4c47&amp;imgtype=0&amp;src=http%3A%2F%2F5b0988e595225.cdn.sohucs.com%2Fq_70%2Cc_zoom%2Cw_640%2Fimages%2F20180921%2Ff9c92ffdd9774a11b4be120ec3f925f8.jpeg">
            <a:extLst>
              <a:ext uri="{FF2B5EF4-FFF2-40B4-BE49-F238E27FC236}">
                <a16:creationId xmlns:a16="http://schemas.microsoft.com/office/drawing/2014/main" id="{FAC56ADA-6DDD-4EF8-807E-873F5924F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928938"/>
            <a:ext cx="4405313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7" name="灯片编号占位符 1">
            <a:extLst>
              <a:ext uri="{FF2B5EF4-FFF2-40B4-BE49-F238E27FC236}">
                <a16:creationId xmlns:a16="http://schemas.microsoft.com/office/drawing/2014/main" id="{519F6B58-2B01-4014-9FB3-1DCE40B28E09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B7BA4CD-0FED-4A4E-BD38-1C8AC9C69361}" type="slidenum">
              <a:rPr lang="en-US" altLang="zh-CN" b="0">
                <a:solidFill>
                  <a:srgbClr val="FF00FF"/>
                </a:solidFill>
              </a:rPr>
              <a:pPr eaLnBrk="1" hangingPunct="1"/>
              <a:t>13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8">
            <a:extLst>
              <a:ext uri="{FF2B5EF4-FFF2-40B4-BE49-F238E27FC236}">
                <a16:creationId xmlns:a16="http://schemas.microsoft.com/office/drawing/2014/main" id="{D6604DC6-1DA5-4CA6-9F52-A78E0665E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214313"/>
            <a:ext cx="3403600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dirty="0">
                <a:solidFill>
                  <a:srgbClr val="FFFF00"/>
                </a:solidFill>
                <a:latin typeface="+mn-lt"/>
                <a:ea typeface="+mj-ea"/>
              </a:rPr>
              <a:t>STM</a:t>
            </a:r>
            <a:r>
              <a:rPr lang="zh-CN" altLang="en-US" dirty="0">
                <a:solidFill>
                  <a:srgbClr val="FFFF00"/>
                </a:solidFill>
                <a:latin typeface="+mn-lt"/>
                <a:ea typeface="+mj-ea"/>
              </a:rPr>
              <a:t>工作模式：</a:t>
            </a:r>
          </a:p>
        </p:txBody>
      </p:sp>
      <p:sp>
        <p:nvSpPr>
          <p:cNvPr id="3" name="Text Box 38">
            <a:extLst>
              <a:ext uri="{FF2B5EF4-FFF2-40B4-BE49-F238E27FC236}">
                <a16:creationId xmlns:a16="http://schemas.microsoft.com/office/drawing/2014/main" id="{4D083EEA-A24A-4D47-AF87-CDBE93D04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742950"/>
            <a:ext cx="800100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</a:rPr>
              <a:t>恒电流模式：</a:t>
            </a:r>
            <a:r>
              <a:rPr lang="zh-CN" altLang="en-US" sz="2000">
                <a:solidFill>
                  <a:schemeClr val="bg1"/>
                </a:solidFill>
              </a:rPr>
              <a:t>隧穿电流不变，针尖与样品表面间的局域高度不变；</a:t>
            </a:r>
          </a:p>
        </p:txBody>
      </p:sp>
      <p:pic>
        <p:nvPicPr>
          <p:cNvPr id="107522" name="Picture 2" descr="https://gss0.baidu.com/-fo3dSag_xI4khGko9WTAnF6hhy/zhidao/wh%3D600%2C800/sign=078a30dcc7177f3e1061f40b40ff17ff/a2cc7cd98d1001e9ef43b665b60e7bec54e79759.jpg">
            <a:extLst>
              <a:ext uri="{FF2B5EF4-FFF2-40B4-BE49-F238E27FC236}">
                <a16:creationId xmlns:a16="http://schemas.microsoft.com/office/drawing/2014/main" id="{13AD9B4D-F3C5-4850-BBC3-62821F7D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785938"/>
            <a:ext cx="6286500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8">
            <a:extLst>
              <a:ext uri="{FF2B5EF4-FFF2-40B4-BE49-F238E27FC236}">
                <a16:creationId xmlns:a16="http://schemas.microsoft.com/office/drawing/2014/main" id="{E017F1A7-D353-4743-A591-3D367662E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243013"/>
            <a:ext cx="8286750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rgbClr val="FFFF00"/>
                </a:solidFill>
              </a:rPr>
              <a:t>恒高度模式：</a:t>
            </a:r>
            <a:r>
              <a:rPr lang="zh-CN" altLang="en-US" sz="2000">
                <a:solidFill>
                  <a:schemeClr val="bg1"/>
                </a:solidFill>
              </a:rPr>
              <a:t>针尖的绝对高度不变，隧穿电流大小反应样品表面信息。</a:t>
            </a:r>
          </a:p>
        </p:txBody>
      </p:sp>
      <p:pic>
        <p:nvPicPr>
          <p:cNvPr id="107523" name="Picture 3" descr="C:\Users\yzhang\Desktop\timg.jpg">
            <a:extLst>
              <a:ext uri="{FF2B5EF4-FFF2-40B4-BE49-F238E27FC236}">
                <a16:creationId xmlns:a16="http://schemas.microsoft.com/office/drawing/2014/main" id="{EE6BBDD6-E2AB-40ED-B64C-4124EAF54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4643438"/>
            <a:ext cx="305435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C95C146-8ECB-4DE3-930C-964FD4977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4643438"/>
            <a:ext cx="177958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2307E046-B0C7-4C09-96B5-722A7C80C9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01975" y="4643438"/>
            <a:ext cx="2047875" cy="201612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分辨率：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水平 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eaLnBrk="1" hangingPunct="1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j-ea"/>
              </a:rPr>
              <a:t>&lt;0.1nm</a:t>
            </a:r>
          </a:p>
          <a:p>
            <a:pPr eaLnBrk="1" hangingPunct="1">
              <a:defRPr/>
            </a:pP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垂直 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eaLnBrk="1" hangingPunct="1">
              <a:defRPr/>
            </a:pP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   </a:t>
            </a:r>
            <a:r>
              <a:rPr lang="en-US" altLang="zh-CN" dirty="0">
                <a:solidFill>
                  <a:schemeClr val="bg1"/>
                </a:solidFill>
                <a:latin typeface="+mn-lt"/>
                <a:ea typeface="+mj-ea"/>
              </a:rPr>
              <a:t>&lt;0.001nm</a:t>
            </a:r>
            <a:endParaRPr lang="zh-CN" altLang="en-US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47113" name="灯片编号占位符 1">
            <a:extLst>
              <a:ext uri="{FF2B5EF4-FFF2-40B4-BE49-F238E27FC236}">
                <a16:creationId xmlns:a16="http://schemas.microsoft.com/office/drawing/2014/main" id="{5B29ACBD-4277-4BF2-A3A1-C9754017D48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F713D5B-4C73-49D1-B383-08F5A85E32D6}" type="slidenum">
              <a:rPr lang="en-US" altLang="zh-CN" b="0">
                <a:solidFill>
                  <a:srgbClr val="FF00FF"/>
                </a:solidFill>
              </a:rPr>
              <a:pPr eaLnBrk="1" hangingPunct="1"/>
              <a:t>14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0268540-7045-4ABC-9149-4CEEF2E321AF}"/>
              </a:ext>
            </a:extLst>
          </p:cNvPr>
          <p:cNvSpPr/>
          <p:nvPr/>
        </p:nvSpPr>
        <p:spPr>
          <a:xfrm>
            <a:off x="971550" y="266700"/>
            <a:ext cx="720090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800" dirty="0">
                <a:solidFill>
                  <a:srgbClr val="FFFF00"/>
                </a:solidFill>
                <a:latin typeface="+mj-lt"/>
                <a:ea typeface="+mj-ea"/>
              </a:rPr>
              <a:t>The Nobel Prize in Physics 1986 </a:t>
            </a:r>
            <a:endParaRPr lang="zh-CN" altLang="en-US" sz="2800" dirty="0">
              <a:solidFill>
                <a:srgbClr val="FFFF00"/>
              </a:solidFill>
              <a:latin typeface="+mj-lt"/>
              <a:ea typeface="+mj-ea"/>
            </a:endParaRPr>
          </a:p>
        </p:txBody>
      </p:sp>
      <p:grpSp>
        <p:nvGrpSpPr>
          <p:cNvPr id="48131" name="组合 10">
            <a:extLst>
              <a:ext uri="{FF2B5EF4-FFF2-40B4-BE49-F238E27FC236}">
                <a16:creationId xmlns:a16="http://schemas.microsoft.com/office/drawing/2014/main" id="{F3B69626-C746-434B-9D85-A6391289AE3E}"/>
              </a:ext>
            </a:extLst>
          </p:cNvPr>
          <p:cNvGrpSpPr>
            <a:grpSpLocks/>
          </p:cNvGrpSpPr>
          <p:nvPr/>
        </p:nvGrpSpPr>
        <p:grpSpPr bwMode="auto">
          <a:xfrm>
            <a:off x="995363" y="941388"/>
            <a:ext cx="2090737" cy="3732212"/>
            <a:chOff x="944650" y="836704"/>
            <a:chExt cx="2090689" cy="3732056"/>
          </a:xfrm>
        </p:grpSpPr>
        <p:pic>
          <p:nvPicPr>
            <p:cNvPr id="48140" name="图片 3">
              <a:extLst>
                <a:ext uri="{FF2B5EF4-FFF2-40B4-BE49-F238E27FC236}">
                  <a16:creationId xmlns:a16="http://schemas.microsoft.com/office/drawing/2014/main" id="{C8290410-7BA8-48DA-9D17-F7D5AA3E5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650" y="836704"/>
              <a:ext cx="1992000" cy="29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41" name="矩形 6">
              <a:extLst>
                <a:ext uri="{FF2B5EF4-FFF2-40B4-BE49-F238E27FC236}">
                  <a16:creationId xmlns:a16="http://schemas.microsoft.com/office/drawing/2014/main" id="{F13F3F5E-3CBD-457F-890A-40C3F233E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497" y="3799311"/>
              <a:ext cx="2051842" cy="769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200">
                  <a:solidFill>
                    <a:schemeClr val="bg1"/>
                  </a:solidFill>
                </a:rPr>
                <a:t>Ernst Ruska</a:t>
              </a:r>
            </a:p>
            <a:p>
              <a:pPr algn="ctr" eaLnBrk="1" hangingPunct="1"/>
              <a:r>
                <a:rPr lang="zh-CN" altLang="en-US" sz="2200">
                  <a:solidFill>
                    <a:schemeClr val="bg1"/>
                  </a:solidFill>
                </a:rPr>
                <a:t>恩斯特</a:t>
              </a:r>
              <a:r>
                <a:rPr lang="en-US" altLang="zh-CN" sz="2200">
                  <a:solidFill>
                    <a:schemeClr val="bg1"/>
                  </a:solidFill>
                </a:rPr>
                <a:t>-</a:t>
              </a:r>
              <a:r>
                <a:rPr lang="zh-CN" altLang="en-US" sz="2200">
                  <a:solidFill>
                    <a:schemeClr val="bg1"/>
                  </a:solidFill>
                </a:rPr>
                <a:t>鲁斯卡</a:t>
              </a:r>
              <a:r>
                <a:rPr lang="en-US" altLang="zh-CN" sz="2200">
                  <a:solidFill>
                    <a:schemeClr val="bg1"/>
                  </a:solidFill>
                </a:rPr>
                <a:t> </a:t>
              </a:r>
              <a:endParaRPr lang="zh-CN" altLang="en-US" sz="2200">
                <a:solidFill>
                  <a:schemeClr val="bg1"/>
                </a:solidFill>
              </a:endParaRPr>
            </a:p>
          </p:txBody>
        </p:sp>
      </p:grpSp>
      <p:grpSp>
        <p:nvGrpSpPr>
          <p:cNvPr id="48132" name="组合 11">
            <a:extLst>
              <a:ext uri="{FF2B5EF4-FFF2-40B4-BE49-F238E27FC236}">
                <a16:creationId xmlns:a16="http://schemas.microsoft.com/office/drawing/2014/main" id="{2A9C586C-0090-4D9E-89BB-9A4F7C729A01}"/>
              </a:ext>
            </a:extLst>
          </p:cNvPr>
          <p:cNvGrpSpPr>
            <a:grpSpLocks/>
          </p:cNvGrpSpPr>
          <p:nvPr/>
        </p:nvGrpSpPr>
        <p:grpSpPr bwMode="auto">
          <a:xfrm>
            <a:off x="3468688" y="941388"/>
            <a:ext cx="1992312" cy="3732212"/>
            <a:chOff x="3323218" y="836704"/>
            <a:chExt cx="1992000" cy="3732056"/>
          </a:xfrm>
        </p:grpSpPr>
        <p:pic>
          <p:nvPicPr>
            <p:cNvPr id="48138" name="图片 4">
              <a:extLst>
                <a:ext uri="{FF2B5EF4-FFF2-40B4-BE49-F238E27FC236}">
                  <a16:creationId xmlns:a16="http://schemas.microsoft.com/office/drawing/2014/main" id="{9EF07C30-D9DE-45F2-BC43-A59633709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218" y="836704"/>
              <a:ext cx="1992000" cy="29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9" name="矩形 7">
              <a:extLst>
                <a:ext uri="{FF2B5EF4-FFF2-40B4-BE49-F238E27FC236}">
                  <a16:creationId xmlns:a16="http://schemas.microsoft.com/office/drawing/2014/main" id="{96448852-C1F7-42BA-8EA7-C51DC360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957" y="3799311"/>
              <a:ext cx="1697635" cy="769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200">
                  <a:solidFill>
                    <a:schemeClr val="bg1"/>
                  </a:solidFill>
                </a:rPr>
                <a:t>Gerd Binnig</a:t>
              </a:r>
            </a:p>
            <a:p>
              <a:pPr algn="ctr" eaLnBrk="1" hangingPunct="1"/>
              <a:r>
                <a:rPr lang="zh-CN" altLang="en-US" sz="2200">
                  <a:solidFill>
                    <a:schemeClr val="bg1"/>
                  </a:solidFill>
                </a:rPr>
                <a:t>格尔德</a:t>
              </a:r>
              <a:r>
                <a:rPr lang="en-US" altLang="zh-CN" sz="2200">
                  <a:solidFill>
                    <a:schemeClr val="bg1"/>
                  </a:solidFill>
                </a:rPr>
                <a:t>-</a:t>
              </a:r>
              <a:r>
                <a:rPr lang="zh-CN" altLang="en-US" sz="2200">
                  <a:solidFill>
                    <a:schemeClr val="bg1"/>
                  </a:solidFill>
                </a:rPr>
                <a:t>宾宁</a:t>
              </a:r>
            </a:p>
          </p:txBody>
        </p:sp>
      </p:grpSp>
      <p:grpSp>
        <p:nvGrpSpPr>
          <p:cNvPr id="48133" name="组合 12">
            <a:extLst>
              <a:ext uri="{FF2B5EF4-FFF2-40B4-BE49-F238E27FC236}">
                <a16:creationId xmlns:a16="http://schemas.microsoft.com/office/drawing/2014/main" id="{DA5FC791-86A5-481C-9FB7-F60FC753407A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941388"/>
            <a:ext cx="2265363" cy="3732212"/>
            <a:chOff x="5510771" y="836704"/>
            <a:chExt cx="2265636" cy="3732056"/>
          </a:xfrm>
        </p:grpSpPr>
        <p:pic>
          <p:nvPicPr>
            <p:cNvPr id="48136" name="图片 5">
              <a:extLst>
                <a:ext uri="{FF2B5EF4-FFF2-40B4-BE49-F238E27FC236}">
                  <a16:creationId xmlns:a16="http://schemas.microsoft.com/office/drawing/2014/main" id="{709A9374-F014-4418-995A-4BA95A314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1569" y="836704"/>
              <a:ext cx="1992000" cy="29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7" name="矩形 8">
              <a:extLst>
                <a:ext uri="{FF2B5EF4-FFF2-40B4-BE49-F238E27FC236}">
                  <a16:creationId xmlns:a16="http://schemas.microsoft.com/office/drawing/2014/main" id="{1CED50C8-8A0A-4895-B75B-A11B4F4F3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771" y="3799311"/>
              <a:ext cx="2265636" cy="769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200">
                  <a:solidFill>
                    <a:schemeClr val="bg1"/>
                  </a:solidFill>
                </a:rPr>
                <a:t>Heinrich Rohrer</a:t>
              </a:r>
            </a:p>
            <a:p>
              <a:pPr algn="ctr" eaLnBrk="1" hangingPunct="1"/>
              <a:r>
                <a:rPr lang="zh-CN" altLang="en-US" sz="2200">
                  <a:solidFill>
                    <a:schemeClr val="bg1"/>
                  </a:solidFill>
                </a:rPr>
                <a:t>海因里希</a:t>
              </a:r>
              <a:r>
                <a:rPr lang="en-US" altLang="zh-CN" sz="2200">
                  <a:solidFill>
                    <a:schemeClr val="bg1"/>
                  </a:solidFill>
                </a:rPr>
                <a:t>-</a:t>
              </a:r>
              <a:r>
                <a:rPr lang="zh-CN" altLang="en-US" sz="2200">
                  <a:solidFill>
                    <a:schemeClr val="bg1"/>
                  </a:solidFill>
                </a:rPr>
                <a:t>罗雷尔</a:t>
              </a:r>
            </a:p>
          </p:txBody>
        </p:sp>
      </p:grpSp>
      <p:sp>
        <p:nvSpPr>
          <p:cNvPr id="48134" name="矩形 9">
            <a:extLst>
              <a:ext uri="{FF2B5EF4-FFF2-40B4-BE49-F238E27FC236}">
                <a16:creationId xmlns:a16="http://schemas.microsoft.com/office/drawing/2014/main" id="{789D94AF-A0A6-45CE-93BB-FD819C706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4772025"/>
            <a:ext cx="878681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Aft>
                <a:spcPts val="1800"/>
              </a:spcAft>
            </a:pPr>
            <a:r>
              <a:rPr lang="en-US" altLang="zh-CN">
                <a:solidFill>
                  <a:schemeClr val="bg1"/>
                </a:solidFill>
              </a:rPr>
              <a:t>To Ernst Ruska “</a:t>
            </a:r>
            <a:r>
              <a:rPr lang="en-US" altLang="zh-CN">
                <a:solidFill>
                  <a:srgbClr val="CCFF33"/>
                </a:solidFill>
              </a:rPr>
              <a:t>for his fundamental work in electron optics, and for the design of the first electron microscope</a:t>
            </a:r>
            <a:r>
              <a:rPr lang="en-US" altLang="zh-CN">
                <a:solidFill>
                  <a:schemeClr val="bg1"/>
                </a:solidFill>
              </a:rPr>
              <a:t>”</a:t>
            </a:r>
            <a:r>
              <a:rPr lang="en-US" altLang="zh-CN"/>
              <a:t> </a:t>
            </a:r>
            <a:r>
              <a:rPr lang="en-US" altLang="zh-CN">
                <a:solidFill>
                  <a:schemeClr val="bg1"/>
                </a:solidFill>
              </a:rPr>
              <a:t>, 1933.</a:t>
            </a:r>
          </a:p>
          <a:p>
            <a:pPr algn="just" eaLnBrk="1" hangingPunct="1"/>
            <a:r>
              <a:rPr lang="en-US" altLang="zh-CN">
                <a:solidFill>
                  <a:schemeClr val="bg1"/>
                </a:solidFill>
              </a:rPr>
              <a:t>To Gerd Binnig and Heinrich Rohrer “</a:t>
            </a:r>
            <a:r>
              <a:rPr lang="en-US" altLang="zh-CN">
                <a:solidFill>
                  <a:srgbClr val="CCFF33"/>
                </a:solidFill>
              </a:rPr>
              <a:t>for their design of the scanning tunneling microscope</a:t>
            </a:r>
            <a:r>
              <a:rPr lang="en-US" altLang="zh-CN">
                <a:solidFill>
                  <a:schemeClr val="bg1"/>
                </a:solidFill>
              </a:rPr>
              <a:t>”, 1981.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135" name="灯片编号占位符 1">
            <a:extLst>
              <a:ext uri="{FF2B5EF4-FFF2-40B4-BE49-F238E27FC236}">
                <a16:creationId xmlns:a16="http://schemas.microsoft.com/office/drawing/2014/main" id="{1FA6845A-037A-4EB6-862E-733402271DE3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16D2175-9C8C-4839-A98B-BF8F75B99DAA}" type="slidenum">
              <a:rPr lang="en-US" altLang="zh-CN" b="0">
                <a:solidFill>
                  <a:srgbClr val="FF00FF"/>
                </a:solidFill>
              </a:rPr>
              <a:pPr eaLnBrk="1" hangingPunct="1"/>
              <a:t>15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78" name="Group 2">
            <a:extLst>
              <a:ext uri="{FF2B5EF4-FFF2-40B4-BE49-F238E27FC236}">
                <a16:creationId xmlns:a16="http://schemas.microsoft.com/office/drawing/2014/main" id="{235E847E-48F8-4495-A3C3-4F597B489485}"/>
              </a:ext>
            </a:extLst>
          </p:cNvPr>
          <p:cNvGrpSpPr>
            <a:grpSpLocks/>
          </p:cNvGrpSpPr>
          <p:nvPr/>
        </p:nvGrpSpPr>
        <p:grpSpPr bwMode="auto">
          <a:xfrm>
            <a:off x="4810125" y="3590925"/>
            <a:ext cx="4125913" cy="2808288"/>
            <a:chOff x="192" y="864"/>
            <a:chExt cx="3658" cy="2264"/>
          </a:xfrm>
        </p:grpSpPr>
        <p:pic>
          <p:nvPicPr>
            <p:cNvPr id="50187" name="Picture 3" descr="碘原子在铂晶体上的吸附">
              <a:extLst>
                <a:ext uri="{FF2B5EF4-FFF2-40B4-BE49-F238E27FC236}">
                  <a16:creationId xmlns:a16="http://schemas.microsoft.com/office/drawing/2014/main" id="{7EB68106-9798-4D3F-951A-369373F3F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64"/>
              <a:ext cx="3658" cy="2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88" name="Text Box 4">
              <a:extLst>
                <a:ext uri="{FF2B5EF4-FFF2-40B4-BE49-F238E27FC236}">
                  <a16:creationId xmlns:a16="http://schemas.microsoft.com/office/drawing/2014/main" id="{7BF8E2CA-B2BE-4BF5-A2A3-555B347A5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4" y="2661"/>
              <a:ext cx="3160" cy="3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>
                  <a:solidFill>
                    <a:schemeClr val="bg1"/>
                  </a:solidFill>
                </a:rPr>
                <a:t>碘原子在铂晶体上的吸附</a:t>
              </a:r>
            </a:p>
          </p:txBody>
        </p:sp>
      </p:grpSp>
      <p:grpSp>
        <p:nvGrpSpPr>
          <p:cNvPr id="50179" name="Group 5">
            <a:extLst>
              <a:ext uri="{FF2B5EF4-FFF2-40B4-BE49-F238E27FC236}">
                <a16:creationId xmlns:a16="http://schemas.microsoft.com/office/drawing/2014/main" id="{F8F5D050-9750-4AAB-8220-7F3269EEB1A5}"/>
              </a:ext>
            </a:extLst>
          </p:cNvPr>
          <p:cNvGrpSpPr>
            <a:grpSpLocks/>
          </p:cNvGrpSpPr>
          <p:nvPr/>
        </p:nvGrpSpPr>
        <p:grpSpPr bwMode="auto">
          <a:xfrm>
            <a:off x="225425" y="1000125"/>
            <a:ext cx="4284663" cy="4660900"/>
            <a:chOff x="2496" y="1317"/>
            <a:chExt cx="3120" cy="2387"/>
          </a:xfrm>
        </p:grpSpPr>
        <p:pic>
          <p:nvPicPr>
            <p:cNvPr id="50185" name="Picture 6" descr="硅表面的硅原子排列">
              <a:extLst>
                <a:ext uri="{FF2B5EF4-FFF2-40B4-BE49-F238E27FC236}">
                  <a16:creationId xmlns:a16="http://schemas.microsoft.com/office/drawing/2014/main" id="{4E85140C-0FF3-4932-87EB-4467A95056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1344"/>
              <a:ext cx="3120" cy="2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86" name="Text Box 7">
              <a:extLst>
                <a:ext uri="{FF2B5EF4-FFF2-40B4-BE49-F238E27FC236}">
                  <a16:creationId xmlns:a16="http://schemas.microsoft.com/office/drawing/2014/main" id="{A3C25FC0-F243-43ED-99C9-FF0FF94E0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5" y="1317"/>
              <a:ext cx="2162" cy="2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>
                  <a:solidFill>
                    <a:schemeClr val="bg1"/>
                  </a:solidFill>
                </a:rPr>
                <a:t>硅表面的硅原子排列</a:t>
              </a:r>
            </a:p>
          </p:txBody>
        </p:sp>
      </p:grpSp>
      <p:grpSp>
        <p:nvGrpSpPr>
          <p:cNvPr id="50180" name="Group 8">
            <a:extLst>
              <a:ext uri="{FF2B5EF4-FFF2-40B4-BE49-F238E27FC236}">
                <a16:creationId xmlns:a16="http://schemas.microsoft.com/office/drawing/2014/main" id="{F93F4342-823E-4108-B73A-62A1AC280551}"/>
              </a:ext>
            </a:extLst>
          </p:cNvPr>
          <p:cNvGrpSpPr>
            <a:grpSpLocks/>
          </p:cNvGrpSpPr>
          <p:nvPr/>
        </p:nvGrpSpPr>
        <p:grpSpPr bwMode="auto">
          <a:xfrm>
            <a:off x="4779963" y="419100"/>
            <a:ext cx="4124325" cy="2879725"/>
            <a:chOff x="1488" y="2565"/>
            <a:chExt cx="3072" cy="1755"/>
          </a:xfrm>
        </p:grpSpPr>
        <p:pic>
          <p:nvPicPr>
            <p:cNvPr id="50183" name="Picture 9" descr="砷化钾表面的砷原子排列">
              <a:extLst>
                <a:ext uri="{FF2B5EF4-FFF2-40B4-BE49-F238E27FC236}">
                  <a16:creationId xmlns:a16="http://schemas.microsoft.com/office/drawing/2014/main" id="{278332D8-ADC9-41C6-908A-7363EAF4DA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2565"/>
              <a:ext cx="3072" cy="1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84" name="Text Box 10">
              <a:extLst>
                <a:ext uri="{FF2B5EF4-FFF2-40B4-BE49-F238E27FC236}">
                  <a16:creationId xmlns:a16="http://schemas.microsoft.com/office/drawing/2014/main" id="{B26DB171-0DDC-4AF8-BF9A-6B41A680CF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2" y="3987"/>
              <a:ext cx="2754" cy="28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hlink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>
                  <a:solidFill>
                    <a:schemeClr val="bg1"/>
                  </a:solidFill>
                </a:rPr>
                <a:t>砷化钾表面的砷原子排列</a:t>
              </a:r>
            </a:p>
          </p:txBody>
        </p:sp>
      </p:grpSp>
      <p:sp>
        <p:nvSpPr>
          <p:cNvPr id="375819" name="Rectangle 11">
            <a:extLst>
              <a:ext uri="{FF2B5EF4-FFF2-40B4-BE49-F238E27FC236}">
                <a16:creationId xmlns:a16="http://schemas.microsoft.com/office/drawing/2014/main" id="{098B63FA-DA1D-4956-84AA-293588E72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419100"/>
            <a:ext cx="60848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>
                <a:solidFill>
                  <a:srgbClr val="CC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扫描隧道显微镜图片</a:t>
            </a:r>
            <a:endParaRPr kumimoji="0" lang="en-US" altLang="zh-CN">
              <a:solidFill>
                <a:srgbClr val="CCCC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宋体" panose="02010600030101010101" pitchFamily="2" charset="-122"/>
            </a:endParaRPr>
          </a:p>
        </p:txBody>
      </p:sp>
      <p:sp>
        <p:nvSpPr>
          <p:cNvPr id="50182" name="灯片编号占位符 1">
            <a:extLst>
              <a:ext uri="{FF2B5EF4-FFF2-40B4-BE49-F238E27FC236}">
                <a16:creationId xmlns:a16="http://schemas.microsoft.com/office/drawing/2014/main" id="{DB8C087C-F406-4B4F-B7B5-A9BD3F8FE6F8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9C72216-2DE4-4F9C-A83D-A8F42B52513B}" type="slidenum">
              <a:rPr lang="en-US" altLang="zh-CN" b="0">
                <a:solidFill>
                  <a:srgbClr val="FF00FF"/>
                </a:solidFill>
              </a:rPr>
              <a:pPr eaLnBrk="1" hangingPunct="1"/>
              <a:t>16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 descr="IBM">
            <a:extLst>
              <a:ext uri="{FF2B5EF4-FFF2-40B4-BE49-F238E27FC236}">
                <a16:creationId xmlns:a16="http://schemas.microsoft.com/office/drawing/2014/main" id="{E022D1B3-36AD-4EAD-AFB5-04186F49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00150"/>
            <a:ext cx="8386762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8">
            <a:extLst>
              <a:ext uri="{FF2B5EF4-FFF2-40B4-BE49-F238E27FC236}">
                <a16:creationId xmlns:a16="http://schemas.microsoft.com/office/drawing/2014/main" id="{C1ED20FD-34B7-4622-B31C-09412F70A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654050"/>
            <a:ext cx="4465637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CCCCFF"/>
                </a:solidFill>
                <a:latin typeface="宋体" panose="02010600030101010101" pitchFamily="2" charset="-122"/>
              </a:rPr>
              <a:t>原子分子的搬运</a:t>
            </a:r>
          </a:p>
        </p:txBody>
      </p:sp>
      <p:sp>
        <p:nvSpPr>
          <p:cNvPr id="51204" name="Text Box 8">
            <a:extLst>
              <a:ext uri="{FF2B5EF4-FFF2-40B4-BE49-F238E27FC236}">
                <a16:creationId xmlns:a16="http://schemas.microsoft.com/office/drawing/2014/main" id="{5D4F1733-1561-469E-B524-0863E0A20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581525"/>
            <a:ext cx="86756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CCCCFF"/>
                </a:solidFill>
                <a:latin typeface="STZhongsong" panose="02010600040101010101" pitchFamily="2" charset="-122"/>
              </a:rPr>
              <a:t>1991</a:t>
            </a:r>
            <a:r>
              <a:rPr kumimoji="0" lang="zh-CN" altLang="en-US">
                <a:solidFill>
                  <a:srgbClr val="CCCCFF"/>
                </a:solidFill>
                <a:latin typeface="STZhongsong" panose="02010600040101010101" pitchFamily="2" charset="-122"/>
              </a:rPr>
              <a:t>年，恩格勒等用</a:t>
            </a:r>
            <a:r>
              <a:rPr kumimoji="0" lang="en-US" altLang="zh-CN">
                <a:solidFill>
                  <a:srgbClr val="CCCCFF"/>
                </a:solidFill>
                <a:latin typeface="STZhongsong" panose="02010600040101010101" pitchFamily="2" charset="-122"/>
              </a:rPr>
              <a:t>STM</a:t>
            </a:r>
            <a:r>
              <a:rPr kumimoji="0" lang="zh-CN" altLang="en-US">
                <a:solidFill>
                  <a:srgbClr val="CCCCFF"/>
                </a:solidFill>
                <a:latin typeface="STZhongsong" panose="02010600040101010101" pitchFamily="2" charset="-122"/>
              </a:rPr>
              <a:t>在镍晶体表面逐个移动氙原子拼成了字母</a:t>
            </a:r>
            <a:r>
              <a:rPr kumimoji="0" lang="en-US" altLang="zh-CN">
                <a:solidFill>
                  <a:srgbClr val="CCCCFF"/>
                </a:solidFill>
                <a:latin typeface="STZhongsong" panose="02010600040101010101" pitchFamily="2" charset="-122"/>
              </a:rPr>
              <a:t>IBM</a:t>
            </a:r>
            <a:r>
              <a:rPr kumimoji="0" lang="zh-CN" altLang="en-US">
                <a:solidFill>
                  <a:srgbClr val="CCCCFF"/>
                </a:solidFill>
                <a:latin typeface="STZhongsong" panose="02010600040101010101" pitchFamily="2" charset="-122"/>
              </a:rPr>
              <a:t>，每个字母长约</a:t>
            </a:r>
            <a:r>
              <a:rPr kumimoji="0" lang="en-US" altLang="zh-CN">
                <a:solidFill>
                  <a:srgbClr val="CCCCFF"/>
                </a:solidFill>
                <a:latin typeface="STZhongsong" panose="02010600040101010101" pitchFamily="2" charset="-122"/>
              </a:rPr>
              <a:t>5nm</a:t>
            </a:r>
            <a:endParaRPr kumimoji="0" lang="zh-CN" altLang="en-US">
              <a:solidFill>
                <a:srgbClr val="CCCCFF"/>
              </a:solidFill>
              <a:latin typeface="STZhongsong" panose="02010600040101010101" pitchFamily="2" charset="-122"/>
            </a:endParaRPr>
          </a:p>
        </p:txBody>
      </p:sp>
      <p:sp>
        <p:nvSpPr>
          <p:cNvPr id="51205" name="灯片编号占位符 1">
            <a:extLst>
              <a:ext uri="{FF2B5EF4-FFF2-40B4-BE49-F238E27FC236}">
                <a16:creationId xmlns:a16="http://schemas.microsoft.com/office/drawing/2014/main" id="{D3EC43EC-D7FF-4CB2-86D2-D38E1134B77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9F7840-A6F9-4692-A3D9-319FCFCB4EAF}" type="slidenum">
              <a:rPr lang="en-US" altLang="zh-CN" b="0">
                <a:solidFill>
                  <a:srgbClr val="FF00FF"/>
                </a:solidFill>
              </a:rPr>
              <a:pPr eaLnBrk="1" hangingPunct="1"/>
              <a:t>17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 descr="移动原子">
            <a:extLst>
              <a:ext uri="{FF2B5EF4-FFF2-40B4-BE49-F238E27FC236}">
                <a16:creationId xmlns:a16="http://schemas.microsoft.com/office/drawing/2014/main" id="{6CCB91F5-62E1-4B94-9F9C-509F5EDD1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3478213"/>
            <a:ext cx="41243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5" descr="移动原子-2">
            <a:extLst>
              <a:ext uri="{FF2B5EF4-FFF2-40B4-BE49-F238E27FC236}">
                <a16:creationId xmlns:a16="http://schemas.microsoft.com/office/drawing/2014/main" id="{D17A1207-0BC4-49AB-979C-839CBAC2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20713"/>
            <a:ext cx="4397375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6" descr="移动原子-1">
            <a:extLst>
              <a:ext uri="{FF2B5EF4-FFF2-40B4-BE49-F238E27FC236}">
                <a16:creationId xmlns:a16="http://schemas.microsoft.com/office/drawing/2014/main" id="{4A0E887F-AE5B-4F4B-9A25-B92B3B19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430588"/>
            <a:ext cx="4397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88" name="Text Box 8">
            <a:extLst>
              <a:ext uri="{FF2B5EF4-FFF2-40B4-BE49-F238E27FC236}">
                <a16:creationId xmlns:a16="http://schemas.microsoft.com/office/drawing/2014/main" id="{B32B26D0-5C75-478C-90E0-D6930A55C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09538"/>
            <a:ext cx="4465637" cy="46196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CCCC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原子分子的搬运</a:t>
            </a:r>
          </a:p>
        </p:txBody>
      </p:sp>
      <p:graphicFrame>
        <p:nvGraphicFramePr>
          <p:cNvPr id="52230" name="Object 2">
            <a:extLst>
              <a:ext uri="{FF2B5EF4-FFF2-40B4-BE49-F238E27FC236}">
                <a16:creationId xmlns:a16="http://schemas.microsoft.com/office/drawing/2014/main" id="{3481A162-65BE-4071-844C-A7827FE098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338" y="620713"/>
          <a:ext cx="4124325" cy="276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25" name="Image" r:id="rId6" imgW="6099541" imgH="3621603" progId="">
                  <p:embed/>
                </p:oleObj>
              </mc:Choice>
              <mc:Fallback>
                <p:oleObj name="Image" r:id="rId6" imgW="6099541" imgH="3621603" progId="">
                  <p:embed/>
                  <p:pic>
                    <p:nvPicPr>
                      <p:cNvPr id="52230" name="Object 2">
                        <a:extLst>
                          <a:ext uri="{FF2B5EF4-FFF2-40B4-BE49-F238E27FC236}">
                            <a16:creationId xmlns:a16="http://schemas.microsoft.com/office/drawing/2014/main" id="{3481A162-65BE-4071-844C-A7827FE098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8" y="620713"/>
                        <a:ext cx="4124325" cy="276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1" name="灯片编号占位符 1">
            <a:extLst>
              <a:ext uri="{FF2B5EF4-FFF2-40B4-BE49-F238E27FC236}">
                <a16:creationId xmlns:a16="http://schemas.microsoft.com/office/drawing/2014/main" id="{C136B0BD-5306-4795-8201-BDFA0B8F5D92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566FE91-3F6A-40FB-8F7A-CA69857BFD20}" type="slidenum">
              <a:rPr lang="en-US" altLang="zh-CN" b="0">
                <a:solidFill>
                  <a:srgbClr val="FF00FF"/>
                </a:solidFill>
              </a:rPr>
              <a:pPr eaLnBrk="1" hangingPunct="1"/>
              <a:t>18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Text Box 3">
            <a:extLst>
              <a:ext uri="{FF2B5EF4-FFF2-40B4-BE49-F238E27FC236}">
                <a16:creationId xmlns:a16="http://schemas.microsoft.com/office/drawing/2014/main" id="{E77E242B-B08C-4DA6-BEC7-B0A480CD5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933450"/>
            <a:ext cx="2819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59E2FD"/>
                </a:solidFill>
                <a:latin typeface="STZhongsong" panose="02010600040101010101" pitchFamily="2" charset="-122"/>
              </a:rPr>
              <a:t>1. </a:t>
            </a:r>
            <a:r>
              <a:rPr lang="zh-CN" altLang="en-US">
                <a:solidFill>
                  <a:srgbClr val="59E2FD"/>
                </a:solidFill>
                <a:latin typeface="宋体" panose="02010600030101010101" pitchFamily="2" charset="-122"/>
                <a:ea typeface="仿宋_GB2312" pitchFamily="49" charset="-122"/>
              </a:rPr>
              <a:t>势能函数</a:t>
            </a:r>
          </a:p>
        </p:txBody>
      </p:sp>
      <p:graphicFrame>
        <p:nvGraphicFramePr>
          <p:cNvPr id="156676" name="Object 2">
            <a:extLst>
              <a:ext uri="{FF2B5EF4-FFF2-40B4-BE49-F238E27FC236}">
                <a16:creationId xmlns:a16="http://schemas.microsoft.com/office/drawing/2014/main" id="{B640BB3E-3D4A-43F2-AD5E-E3BFA97996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804863"/>
          <a:ext cx="31591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44" r:id="rId3" imgW="1706400" imgH="285120" progId="Equation.3">
                  <p:embed/>
                </p:oleObj>
              </mc:Choice>
              <mc:Fallback>
                <p:oleObj r:id="rId3" imgW="1706400" imgH="285120" progId="Equation.3">
                  <p:embed/>
                  <p:pic>
                    <p:nvPicPr>
                      <p:cNvPr id="156676" name="Object 2">
                        <a:extLst>
                          <a:ext uri="{FF2B5EF4-FFF2-40B4-BE49-F238E27FC236}">
                            <a16:creationId xmlns:a16="http://schemas.microsoft.com/office/drawing/2014/main" id="{B640BB3E-3D4A-43F2-AD5E-E3BFA97996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804863"/>
                        <a:ext cx="315912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7" name="Text Box 5">
            <a:extLst>
              <a:ext uri="{FF2B5EF4-FFF2-40B4-BE49-F238E27FC236}">
                <a16:creationId xmlns:a16="http://schemas.microsoft.com/office/drawing/2014/main" id="{C5D1B1B1-99C4-47D2-A890-07C94E9BA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1538288"/>
            <a:ext cx="6143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m </a:t>
            </a:r>
            <a:r>
              <a:rPr lang="en-US" altLang="zh-CN" i="1">
                <a:solidFill>
                  <a:schemeClr val="bg1"/>
                </a:solidFill>
                <a:latin typeface="宋体" panose="02010600030101010101" pitchFamily="2" charset="-122"/>
              </a:rPr>
              <a:t>—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振子质量，</a:t>
            </a:r>
            <a:r>
              <a:rPr lang="zh-CN" altLang="en-US" i="1">
                <a:solidFill>
                  <a:srgbClr val="66FFFF"/>
                </a:solidFill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lang="zh-CN" altLang="en-US" i="1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—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固有频率，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x</a:t>
            </a:r>
            <a:r>
              <a:rPr lang="en-US" altLang="zh-CN" i="1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en-US" altLang="zh-CN" i="1">
                <a:solidFill>
                  <a:schemeClr val="bg1"/>
                </a:solidFill>
                <a:latin typeface="宋体" panose="02010600030101010101" pitchFamily="2" charset="-122"/>
              </a:rPr>
              <a:t>—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位移</a:t>
            </a:r>
          </a:p>
        </p:txBody>
      </p:sp>
      <p:sp>
        <p:nvSpPr>
          <p:cNvPr id="156678" name="Freeform 6">
            <a:extLst>
              <a:ext uri="{FF2B5EF4-FFF2-40B4-BE49-F238E27FC236}">
                <a16:creationId xmlns:a16="http://schemas.microsoft.com/office/drawing/2014/main" id="{9C0AAE4B-2CB0-4411-8784-08578892B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600" y="947738"/>
            <a:ext cx="1646238" cy="1887537"/>
          </a:xfrm>
          <a:custGeom>
            <a:avLst/>
            <a:gdLst>
              <a:gd name="T0" fmla="*/ 0 w 1264"/>
              <a:gd name="T1" fmla="*/ 2 h 1449"/>
              <a:gd name="T2" fmla="*/ 633 w 1264"/>
              <a:gd name="T3" fmla="*/ 1449 h 1449"/>
              <a:gd name="T4" fmla="*/ 1264 w 1264"/>
              <a:gd name="T5" fmla="*/ 0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64" h="1449">
                <a:moveTo>
                  <a:pt x="0" y="2"/>
                </a:moveTo>
                <a:cubicBezTo>
                  <a:pt x="30" y="264"/>
                  <a:pt x="408" y="1449"/>
                  <a:pt x="633" y="1449"/>
                </a:cubicBezTo>
                <a:cubicBezTo>
                  <a:pt x="858" y="1449"/>
                  <a:pt x="1206" y="261"/>
                  <a:pt x="1264" y="0"/>
                </a:cubicBezTo>
              </a:path>
            </a:pathLst>
          </a:cu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156679" name="Line 7">
            <a:extLst>
              <a:ext uri="{FF2B5EF4-FFF2-40B4-BE49-F238E27FC236}">
                <a16:creationId xmlns:a16="http://schemas.microsoft.com/office/drawing/2014/main" id="{F0433F8C-4A71-4128-9A5B-64BFEECFB0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84913" y="1412875"/>
            <a:ext cx="2232025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580D5274-F53E-4AEA-8388-E59CAAD5375E}"/>
              </a:ext>
            </a:extLst>
          </p:cNvPr>
          <p:cNvGrpSpPr>
            <a:grpSpLocks/>
          </p:cNvGrpSpPr>
          <p:nvPr/>
        </p:nvGrpSpPr>
        <p:grpSpPr bwMode="auto">
          <a:xfrm>
            <a:off x="6367463" y="517525"/>
            <a:ext cx="2112962" cy="2336800"/>
            <a:chOff x="4111" y="326"/>
            <a:chExt cx="1331" cy="1472"/>
          </a:xfrm>
        </p:grpSpPr>
        <p:grpSp>
          <p:nvGrpSpPr>
            <p:cNvPr id="18439" name="Group 9">
              <a:extLst>
                <a:ext uri="{FF2B5EF4-FFF2-40B4-BE49-F238E27FC236}">
                  <a16:creationId xmlns:a16="http://schemas.microsoft.com/office/drawing/2014/main" id="{B399A1E7-7A93-4C92-A281-BCE73755FD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1" y="346"/>
              <a:ext cx="1303" cy="1452"/>
              <a:chOff x="3061" y="1389"/>
              <a:chExt cx="1588" cy="1769"/>
            </a:xfrm>
          </p:grpSpPr>
          <p:sp>
            <p:nvSpPr>
              <p:cNvPr id="18440" name="Line 10">
                <a:extLst>
                  <a:ext uri="{FF2B5EF4-FFF2-40B4-BE49-F238E27FC236}">
                    <a16:creationId xmlns:a16="http://schemas.microsoft.com/office/drawing/2014/main" id="{F6F376C9-5EB6-45FA-A119-F02EC696B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3158"/>
                <a:ext cx="1588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41" name="Line 11">
                <a:extLst>
                  <a:ext uri="{FF2B5EF4-FFF2-40B4-BE49-F238E27FC236}">
                    <a16:creationId xmlns:a16="http://schemas.microsoft.com/office/drawing/2014/main" id="{1761E01D-7815-4312-82DB-98D4FB2B81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55" y="1389"/>
                <a:ext cx="0" cy="1769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18442" name="Object 3">
              <a:extLst>
                <a:ext uri="{FF2B5EF4-FFF2-40B4-BE49-F238E27FC236}">
                  <a16:creationId xmlns:a16="http://schemas.microsoft.com/office/drawing/2014/main" id="{E33CF559-1515-455E-BACA-78DF69C0E0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3" y="326"/>
            <a:ext cx="202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645" r:id="rId5" imgW="83160" imgH="106920" progId="Equation.3">
                    <p:embed/>
                  </p:oleObj>
                </mc:Choice>
                <mc:Fallback>
                  <p:oleObj r:id="rId5" imgW="83160" imgH="106920" progId="Equation.3">
                    <p:embed/>
                    <p:pic>
                      <p:nvPicPr>
                        <p:cNvPr id="18442" name="Object 3">
                          <a:extLst>
                            <a:ext uri="{FF2B5EF4-FFF2-40B4-BE49-F238E27FC236}">
                              <a16:creationId xmlns:a16="http://schemas.microsoft.com/office/drawing/2014/main" id="{E33CF559-1515-455E-BACA-78DF69C0E0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326"/>
                          <a:ext cx="202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3" name="Object 4">
              <a:extLst>
                <a:ext uri="{FF2B5EF4-FFF2-40B4-BE49-F238E27FC236}">
                  <a16:creationId xmlns:a16="http://schemas.microsoft.com/office/drawing/2014/main" id="{B427EE2C-FC13-4DE9-BC75-7B49B3D244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74" y="1580"/>
            <a:ext cx="168" cy="1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4646" r:id="rId7" imgW="46080" imgH="71280" progId="Equation.3">
                    <p:embed/>
                  </p:oleObj>
                </mc:Choice>
                <mc:Fallback>
                  <p:oleObj r:id="rId7" imgW="46080" imgH="71280" progId="Equation.3">
                    <p:embed/>
                    <p:pic>
                      <p:nvPicPr>
                        <p:cNvPr id="18443" name="Object 4">
                          <a:extLst>
                            <a:ext uri="{FF2B5EF4-FFF2-40B4-BE49-F238E27FC236}">
                              <a16:creationId xmlns:a16="http://schemas.microsoft.com/office/drawing/2014/main" id="{B427EE2C-FC13-4DE9-BC75-7B49B3D244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4" y="1580"/>
                          <a:ext cx="168" cy="1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56686" name="Object 5">
            <a:extLst>
              <a:ext uri="{FF2B5EF4-FFF2-40B4-BE49-F238E27FC236}">
                <a16:creationId xmlns:a16="http://schemas.microsoft.com/office/drawing/2014/main" id="{D3F38651-8C8D-4452-847C-435FA5E068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24875" y="1212850"/>
          <a:ext cx="3175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47" r:id="rId9" imgW="83160" imgH="88920" progId="Equation.3">
                  <p:embed/>
                </p:oleObj>
              </mc:Choice>
              <mc:Fallback>
                <p:oleObj r:id="rId9" imgW="83160" imgH="88920" progId="Equation.3">
                  <p:embed/>
                  <p:pic>
                    <p:nvPicPr>
                      <p:cNvPr id="156686" name="Object 5">
                        <a:extLst>
                          <a:ext uri="{FF2B5EF4-FFF2-40B4-BE49-F238E27FC236}">
                            <a16:creationId xmlns:a16="http://schemas.microsoft.com/office/drawing/2014/main" id="{D3F38651-8C8D-4452-847C-435FA5E068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75" y="1212850"/>
                        <a:ext cx="3175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5" name="Text Box 38">
            <a:extLst>
              <a:ext uri="{FF2B5EF4-FFF2-40B4-BE49-F238E27FC236}">
                <a16:creationId xmlns:a16="http://schemas.microsoft.com/office/drawing/2014/main" id="{D3B6A11E-C274-4FE5-A9F1-752ED125C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214313"/>
            <a:ext cx="57610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59E2FD"/>
                </a:solidFill>
                <a:latin typeface="宋体" panose="02010600030101010101" pitchFamily="2" charset="-122"/>
              </a:rPr>
              <a:t>扩展之例</a:t>
            </a:r>
            <a:r>
              <a:rPr lang="en-US" altLang="zh-CN" sz="2800">
                <a:solidFill>
                  <a:srgbClr val="59E2FD"/>
                </a:solidFill>
                <a:latin typeface="宋体" panose="02010600030101010101" pitchFamily="2" charset="-122"/>
              </a:rPr>
              <a:t>3. </a:t>
            </a:r>
            <a:r>
              <a:rPr lang="zh-CN" altLang="en-US" sz="2800">
                <a:solidFill>
                  <a:srgbClr val="59E2FD"/>
                </a:solidFill>
                <a:latin typeface="宋体" panose="02010600030101010101" pitchFamily="2" charset="-122"/>
              </a:rPr>
              <a:t>一维谐振子</a:t>
            </a:r>
            <a:r>
              <a:rPr lang="en-US" altLang="zh-CN" sz="2800">
                <a:solidFill>
                  <a:srgbClr val="59E2FD"/>
                </a:solidFill>
                <a:latin typeface="宋体" panose="02010600030101010101" pitchFamily="2" charset="-122"/>
              </a:rPr>
              <a:t>[</a:t>
            </a:r>
            <a:r>
              <a:rPr lang="zh-CN" altLang="en-US" sz="2800">
                <a:solidFill>
                  <a:srgbClr val="59E2FD"/>
                </a:solidFill>
                <a:latin typeface="宋体" panose="02010600030101010101" pitchFamily="2" charset="-122"/>
              </a:rPr>
              <a:t>新知识</a:t>
            </a:r>
            <a:r>
              <a:rPr lang="en-US" altLang="zh-CN" sz="2800">
                <a:solidFill>
                  <a:srgbClr val="59E2FD"/>
                </a:solidFill>
                <a:latin typeface="宋体" panose="02010600030101010101" pitchFamily="2" charset="-122"/>
              </a:rPr>
              <a:t>]</a:t>
            </a:r>
            <a:endParaRPr lang="zh-CN" altLang="en-US" sz="2800">
              <a:solidFill>
                <a:srgbClr val="59E2FD"/>
              </a:solidFill>
              <a:latin typeface="宋体" panose="02010600030101010101" pitchFamily="2" charset="-122"/>
            </a:endParaRP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A381BC40-AB27-48ED-923C-E5BD1FDC0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276475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59E2FD"/>
                </a:solidFill>
                <a:latin typeface="STZhongsong" panose="02010600040101010101" pitchFamily="2" charset="-122"/>
              </a:rPr>
              <a:t>2. </a:t>
            </a:r>
            <a:r>
              <a:rPr lang="zh-CN" altLang="en-US">
                <a:solidFill>
                  <a:srgbClr val="59E2FD"/>
                </a:solidFill>
                <a:latin typeface="STZhongsong" panose="02010600040101010101" pitchFamily="2" charset="-122"/>
              </a:rPr>
              <a:t>定态薛定谔方程</a:t>
            </a: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796054C1-111B-46DC-AD23-4152AF57E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084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59E2FD"/>
                </a:solidFill>
                <a:latin typeface="STZhongsong" panose="02010600040101010101" pitchFamily="2" charset="-122"/>
              </a:rPr>
              <a:t>3. </a:t>
            </a:r>
            <a:r>
              <a:rPr lang="zh-CN" altLang="en-US">
                <a:solidFill>
                  <a:srgbClr val="59E2FD"/>
                </a:solidFill>
                <a:latin typeface="STZhongsong" panose="02010600040101010101" pitchFamily="2" charset="-122"/>
              </a:rPr>
              <a:t>能量量子化</a:t>
            </a:r>
          </a:p>
        </p:txBody>
      </p:sp>
      <p:graphicFrame>
        <p:nvGraphicFramePr>
          <p:cNvPr id="32" name="Object 14">
            <a:extLst>
              <a:ext uri="{FF2B5EF4-FFF2-40B4-BE49-F238E27FC236}">
                <a16:creationId xmlns:a16="http://schemas.microsoft.com/office/drawing/2014/main" id="{8B3BD8EF-FCD7-4D95-A71D-076C493DBC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36750" y="4241800"/>
          <a:ext cx="5156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48" r:id="rId11" imgW="5163840" imgH="679320" progId="Equation.3">
                  <p:embed/>
                </p:oleObj>
              </mc:Choice>
              <mc:Fallback>
                <p:oleObj r:id="rId11" imgW="5163840" imgH="679320" progId="Equation.3">
                  <p:embed/>
                  <p:pic>
                    <p:nvPicPr>
                      <p:cNvPr id="32" name="Object 14">
                        <a:extLst>
                          <a:ext uri="{FF2B5EF4-FFF2-40B4-BE49-F238E27FC236}">
                            <a16:creationId xmlns:a16="http://schemas.microsoft.com/office/drawing/2014/main" id="{8B3BD8EF-FCD7-4D95-A71D-076C493DBC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6750" y="4241800"/>
                        <a:ext cx="5156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 Box 6">
            <a:extLst>
              <a:ext uri="{FF2B5EF4-FFF2-40B4-BE49-F238E27FC236}">
                <a16:creationId xmlns:a16="http://schemas.microsoft.com/office/drawing/2014/main" id="{A5FF92FC-0523-4926-BCCA-AA37CE366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97500"/>
            <a:ext cx="7696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普朗克量子化假设</a:t>
            </a:r>
            <a:r>
              <a:rPr lang="zh-CN" altLang="en-US" sz="2800" b="0">
                <a:solidFill>
                  <a:schemeClr val="bg1"/>
                </a:solidFill>
              </a:rPr>
              <a:t>              </a:t>
            </a:r>
            <a:r>
              <a:rPr lang="en-US" altLang="zh-CN" b="0" i="1">
                <a:solidFill>
                  <a:srgbClr val="66FFFF"/>
                </a:solidFill>
              </a:rPr>
              <a:t>E</a:t>
            </a:r>
            <a:r>
              <a:rPr lang="en-US" altLang="zh-CN" b="0" i="1" baseline="-20000">
                <a:solidFill>
                  <a:srgbClr val="66FFFF"/>
                </a:solidFill>
              </a:rPr>
              <a:t>n</a:t>
            </a:r>
            <a:r>
              <a:rPr lang="en-US" altLang="zh-CN" sz="2800" b="0" i="1">
                <a:solidFill>
                  <a:srgbClr val="66FFFF"/>
                </a:solidFill>
              </a:rPr>
              <a:t>=nhv               </a:t>
            </a:r>
            <a:r>
              <a:rPr lang="en-US" altLang="zh-CN" b="0" i="1">
                <a:solidFill>
                  <a:srgbClr val="66FFFF"/>
                </a:solidFill>
              </a:rPr>
              <a:t>E</a:t>
            </a:r>
            <a:r>
              <a:rPr lang="en-US" altLang="zh-CN" b="0" i="1" baseline="-20000">
                <a:solidFill>
                  <a:srgbClr val="66FFFF"/>
                </a:solidFill>
              </a:rPr>
              <a:t>0</a:t>
            </a:r>
            <a:r>
              <a:rPr lang="en-US" altLang="zh-CN" sz="2800" b="0" i="1">
                <a:solidFill>
                  <a:srgbClr val="66FFFF"/>
                </a:solidFill>
              </a:rPr>
              <a:t>= </a:t>
            </a:r>
            <a:r>
              <a:rPr lang="en-US" altLang="zh-CN" b="0">
                <a:solidFill>
                  <a:srgbClr val="66FFFF"/>
                </a:solidFill>
              </a:rPr>
              <a:t>0</a:t>
            </a:r>
          </a:p>
        </p:txBody>
      </p:sp>
      <p:sp>
        <p:nvSpPr>
          <p:cNvPr id="35" name="Text Box 7">
            <a:extLst>
              <a:ext uri="{FF2B5EF4-FFF2-40B4-BE49-F238E27FC236}">
                <a16:creationId xmlns:a16="http://schemas.microsoft.com/office/drawing/2014/main" id="{70B092AD-F2A0-4345-B178-1E54DC4C6F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816475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00"/>
                </a:solidFill>
              </a:rPr>
              <a:t>说明</a:t>
            </a: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6F1ECBB5-7E97-438B-8231-97AFEE353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021388"/>
            <a:ext cx="807720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hlink"/>
                </a:solidFill>
              </a:rPr>
              <a:t>量子力学结果</a:t>
            </a:r>
            <a:r>
              <a:rPr lang="zh-CN" altLang="en-US">
                <a:solidFill>
                  <a:schemeClr val="bg1"/>
                </a:solidFill>
              </a:rPr>
              <a:t>                 </a:t>
            </a:r>
            <a:r>
              <a:rPr lang="en-US" altLang="zh-CN" b="0" i="1">
                <a:solidFill>
                  <a:srgbClr val="66FFFF"/>
                </a:solidFill>
              </a:rPr>
              <a:t>E</a:t>
            </a:r>
            <a:r>
              <a:rPr lang="en-US" altLang="zh-CN" b="0" i="1" baseline="-20000">
                <a:solidFill>
                  <a:srgbClr val="66FFFF"/>
                </a:solidFill>
              </a:rPr>
              <a:t>n</a:t>
            </a:r>
            <a:r>
              <a:rPr lang="en-US" altLang="zh-CN" sz="2800" b="0" i="1">
                <a:solidFill>
                  <a:srgbClr val="66FFFF"/>
                </a:solidFill>
              </a:rPr>
              <a:t>=</a:t>
            </a:r>
            <a:r>
              <a:rPr lang="en-US" altLang="zh-CN" b="0">
                <a:solidFill>
                  <a:srgbClr val="66FFFF"/>
                </a:solidFill>
              </a:rPr>
              <a:t>(</a:t>
            </a:r>
            <a:r>
              <a:rPr lang="en-US" altLang="zh-CN" sz="2800" b="0" i="1">
                <a:solidFill>
                  <a:srgbClr val="66FFFF"/>
                </a:solidFill>
              </a:rPr>
              <a:t>n</a:t>
            </a:r>
            <a:r>
              <a:rPr lang="en-US" altLang="zh-CN" b="0" i="1">
                <a:solidFill>
                  <a:srgbClr val="66FFFF"/>
                </a:solidFill>
              </a:rPr>
              <a:t>+</a:t>
            </a:r>
            <a:r>
              <a:rPr lang="en-US" altLang="zh-CN" b="0">
                <a:solidFill>
                  <a:srgbClr val="66FFFF"/>
                </a:solidFill>
              </a:rPr>
              <a:t>1/2</a:t>
            </a:r>
            <a:r>
              <a:rPr lang="en-US" altLang="zh-CN" sz="2800" b="0">
                <a:solidFill>
                  <a:srgbClr val="66FFFF"/>
                </a:solidFill>
              </a:rPr>
              <a:t>)</a:t>
            </a:r>
            <a:r>
              <a:rPr lang="en-US" altLang="zh-CN" sz="2800" b="0" i="1">
                <a:solidFill>
                  <a:srgbClr val="66FFFF"/>
                </a:solidFill>
              </a:rPr>
              <a:t>hv        </a:t>
            </a:r>
            <a:r>
              <a:rPr lang="en-US" altLang="zh-CN" b="0" i="1">
                <a:solidFill>
                  <a:srgbClr val="66FFFF"/>
                </a:solidFill>
              </a:rPr>
              <a:t>E</a:t>
            </a:r>
            <a:r>
              <a:rPr lang="en-US" altLang="zh-CN" b="0" i="1" baseline="-20000">
                <a:solidFill>
                  <a:srgbClr val="66FFFF"/>
                </a:solidFill>
              </a:rPr>
              <a:t>0</a:t>
            </a:r>
            <a:r>
              <a:rPr lang="en-US" altLang="zh-CN" sz="2800" b="0" i="1">
                <a:solidFill>
                  <a:srgbClr val="66FFFF"/>
                </a:solidFill>
              </a:rPr>
              <a:t>= hv/</a:t>
            </a:r>
            <a:r>
              <a:rPr lang="en-US" altLang="zh-CN" b="0">
                <a:solidFill>
                  <a:srgbClr val="66FFFF"/>
                </a:solidFill>
              </a:rPr>
              <a:t>2</a:t>
            </a:r>
            <a:r>
              <a:rPr lang="en-US" altLang="zh-CN">
                <a:solidFill>
                  <a:srgbClr val="66FFFF"/>
                </a:solidFill>
              </a:rPr>
              <a:t> </a:t>
            </a:r>
          </a:p>
        </p:txBody>
      </p:sp>
      <p:sp>
        <p:nvSpPr>
          <p:cNvPr id="37" name="AutoShape 9">
            <a:extLst>
              <a:ext uri="{FF2B5EF4-FFF2-40B4-BE49-F238E27FC236}">
                <a16:creationId xmlns:a16="http://schemas.microsoft.com/office/drawing/2014/main" id="{D4C91026-170D-4638-99F5-0EF8456EA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9075" y="5527675"/>
            <a:ext cx="1152525" cy="450850"/>
          </a:xfrm>
          <a:prstGeom prst="wedgeRoundRectCallout">
            <a:avLst>
              <a:gd name="adj1" fmla="val -69986"/>
              <a:gd name="adj2" fmla="val 90194"/>
              <a:gd name="adj3" fmla="val 16667"/>
            </a:avLst>
          </a:prstGeom>
          <a:solidFill>
            <a:srgbClr val="003366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>
                <a:solidFill>
                  <a:schemeClr val="hlink"/>
                </a:solidFill>
                <a:latin typeface="STZhongsong" panose="02010600040101010101" pitchFamily="2" charset="-122"/>
              </a:rPr>
              <a:t>零点能</a:t>
            </a:r>
          </a:p>
        </p:txBody>
      </p:sp>
      <p:sp>
        <p:nvSpPr>
          <p:cNvPr id="38" name="AutoShape 10">
            <a:extLst>
              <a:ext uri="{FF2B5EF4-FFF2-40B4-BE49-F238E27FC236}">
                <a16:creationId xmlns:a16="http://schemas.microsoft.com/office/drawing/2014/main" id="{D309252A-3D89-4000-9014-38641367E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724400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54" name="灯片编号占位符 1">
            <a:extLst>
              <a:ext uri="{FF2B5EF4-FFF2-40B4-BE49-F238E27FC236}">
                <a16:creationId xmlns:a16="http://schemas.microsoft.com/office/drawing/2014/main" id="{7DEC7F1A-21F8-4D7E-8648-566E68F26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F1FBFB48-5AF9-466C-AB04-3BE4AB288888}" type="slidenum">
              <a:rPr lang="en-US" altLang="zh-CN" b="0">
                <a:solidFill>
                  <a:srgbClr val="FF00FF"/>
                </a:solidFill>
              </a:rPr>
              <a:pPr/>
              <a:t>19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  <p:graphicFrame>
        <p:nvGraphicFramePr>
          <p:cNvPr id="3" name="Object 24">
            <a:extLst>
              <a:ext uri="{FF2B5EF4-FFF2-40B4-BE49-F238E27FC236}">
                <a16:creationId xmlns:a16="http://schemas.microsoft.com/office/drawing/2014/main" id="{1436994D-F240-4668-9239-9C49ECBE40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0188" y="2755900"/>
          <a:ext cx="4643437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49" r:id="rId13" imgW="2196147" imgH="393529" progId="Equation.3">
                  <p:embed/>
                </p:oleObj>
              </mc:Choice>
              <mc:Fallback>
                <p:oleObj r:id="rId13" imgW="2196147" imgH="393529" progId="Equation.3">
                  <p:embed/>
                  <p:pic>
                    <p:nvPicPr>
                      <p:cNvPr id="3" name="Object 24">
                        <a:extLst>
                          <a:ext uri="{FF2B5EF4-FFF2-40B4-BE49-F238E27FC236}">
                            <a16:creationId xmlns:a16="http://schemas.microsoft.com/office/drawing/2014/main" id="{1436994D-F240-4668-9239-9C49ECBE40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2755900"/>
                        <a:ext cx="4643437" cy="958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6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6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56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/>
      <p:bldP spid="156677" grpId="0"/>
      <p:bldP spid="30" grpId="0"/>
      <p:bldP spid="31" grpId="0"/>
      <p:bldP spid="34" grpId="0"/>
      <p:bldP spid="35" grpId="0"/>
      <p:bldP spid="36" grpId="0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灯片编号占位符 1">
            <a:extLst>
              <a:ext uri="{FF2B5EF4-FFF2-40B4-BE49-F238E27FC236}">
                <a16:creationId xmlns:a16="http://schemas.microsoft.com/office/drawing/2014/main" id="{039F2333-FBF6-4CCC-8657-009AC31BD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973DEB9-7E22-4AE8-AC8C-82B0923B3E8D}" type="slidenum">
              <a:rPr lang="en-US" altLang="zh-CN" b="0">
                <a:solidFill>
                  <a:srgbClr val="FF00FF"/>
                </a:solidFill>
              </a:rPr>
              <a:pPr/>
              <a:t>2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4DBAC07-9AF3-44C4-B8D1-0647A2298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88" y="395288"/>
            <a:ext cx="1641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FF00"/>
                </a:solidFill>
                <a:latin typeface="STZhongsong" panose="02010600040101010101" pitchFamily="2" charset="-122"/>
              </a:rPr>
              <a:t>回顾：</a:t>
            </a:r>
          </a:p>
        </p:txBody>
      </p:sp>
      <p:sp>
        <p:nvSpPr>
          <p:cNvPr id="17411" name="Rectangle 27">
            <a:extLst>
              <a:ext uri="{FF2B5EF4-FFF2-40B4-BE49-F238E27FC236}">
                <a16:creationId xmlns:a16="http://schemas.microsoft.com/office/drawing/2014/main" id="{8372F964-4BD6-4ABA-BD46-1556AA1BB4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038" y="2193925"/>
            <a:ext cx="1582737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2291FED6-4CB5-4B14-ACB5-60BA009B9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63" y="922338"/>
            <a:ext cx="2611437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>
                <a:solidFill>
                  <a:schemeClr val="bg1"/>
                </a:solidFill>
                <a:latin typeface="楷体_GB2312" pitchFamily="49" charset="-122"/>
              </a:rPr>
              <a:t>  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</a:rPr>
              <a:t>用复数表示，自由粒子的波函数：</a:t>
            </a:r>
          </a:p>
        </p:txBody>
      </p:sp>
      <p:graphicFrame>
        <p:nvGraphicFramePr>
          <p:cNvPr id="27" name="Object 6">
            <a:extLst>
              <a:ext uri="{FF2B5EF4-FFF2-40B4-BE49-F238E27FC236}">
                <a16:creationId xmlns:a16="http://schemas.microsoft.com/office/drawing/2014/main" id="{539BB309-72B8-4D85-9AFB-AC02E1DC56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7563" y="857250"/>
          <a:ext cx="45339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0" r:id="rId3" imgW="1791720" imgH="280440" progId="Equation.3">
                  <p:embed/>
                </p:oleObj>
              </mc:Choice>
              <mc:Fallback>
                <p:oleObj r:id="rId3" imgW="1791720" imgH="280440" progId="Equation.3">
                  <p:embed/>
                  <p:pic>
                    <p:nvPicPr>
                      <p:cNvPr id="27" name="Object 6">
                        <a:extLst>
                          <a:ext uri="{FF2B5EF4-FFF2-40B4-BE49-F238E27FC236}">
                            <a16:creationId xmlns:a16="http://schemas.microsoft.com/office/drawing/2014/main" id="{539BB309-72B8-4D85-9AFB-AC02E1DC5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857250"/>
                        <a:ext cx="453390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2">
            <a:extLst>
              <a:ext uri="{FF2B5EF4-FFF2-40B4-BE49-F238E27FC236}">
                <a16:creationId xmlns:a16="http://schemas.microsoft.com/office/drawing/2014/main" id="{5745E46D-4845-46D1-8C99-801F182E4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" y="1785938"/>
            <a:ext cx="2611438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200">
                <a:solidFill>
                  <a:schemeClr val="bg1"/>
                </a:solidFill>
                <a:latin typeface="楷体_GB2312" pitchFamily="49" charset="-122"/>
              </a:rPr>
              <a:t>  </a:t>
            </a:r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</a:rPr>
              <a:t>自由粒子在沿空间任意方向运动的波函数：</a:t>
            </a:r>
          </a:p>
        </p:txBody>
      </p:sp>
      <p:graphicFrame>
        <p:nvGraphicFramePr>
          <p:cNvPr id="30" name="Object 7">
            <a:extLst>
              <a:ext uri="{FF2B5EF4-FFF2-40B4-BE49-F238E27FC236}">
                <a16:creationId xmlns:a16="http://schemas.microsoft.com/office/drawing/2014/main" id="{9BE6DDF5-6A4A-41D2-9D03-1D58613EDA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0100" y="1928813"/>
          <a:ext cx="2874963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1" r:id="rId5" imgW="1086120" imgH="280440" progId="Equation.3">
                  <p:embed/>
                </p:oleObj>
              </mc:Choice>
              <mc:Fallback>
                <p:oleObj r:id="rId5" imgW="1086120" imgH="280440" progId="Equation.3">
                  <p:embed/>
                  <p:pic>
                    <p:nvPicPr>
                      <p:cNvPr id="30" name="Object 7">
                        <a:extLst>
                          <a:ext uri="{FF2B5EF4-FFF2-40B4-BE49-F238E27FC236}">
                            <a16:creationId xmlns:a16="http://schemas.microsoft.com/office/drawing/2014/main" id="{9BE6DDF5-6A4A-41D2-9D03-1D58613EDA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0100" y="1928813"/>
                        <a:ext cx="2874963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10">
            <a:extLst>
              <a:ext uri="{FF2B5EF4-FFF2-40B4-BE49-F238E27FC236}">
                <a16:creationId xmlns:a16="http://schemas.microsoft.com/office/drawing/2014/main" id="{DA48CBEB-8C1E-457B-8676-B40BC97DA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3055938"/>
            <a:ext cx="8358187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00FF00"/>
                </a:solidFill>
                <a:ea typeface="STZhongsong" panose="02010600040101010101" pitchFamily="2" charset="-122"/>
              </a:rPr>
              <a:t>波恩</a:t>
            </a:r>
            <a:r>
              <a:rPr lang="zh-CN" altLang="en-US">
                <a:solidFill>
                  <a:schemeClr val="bg1"/>
                </a:solidFill>
                <a:ea typeface="STZhongsong" panose="02010600040101010101" pitchFamily="2" charset="-122"/>
              </a:rPr>
              <a:t>波函数的物理意义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zh-CN" altLang="en-US" sz="2200">
                <a:solidFill>
                  <a:schemeClr val="bg1"/>
                </a:solidFill>
                <a:ea typeface="STZhongsong" panose="02010600040101010101" pitchFamily="2" charset="-122"/>
              </a:rPr>
              <a:t>波函数</a:t>
            </a:r>
            <a:r>
              <a:rPr lang="zh-CN" altLang="en-US" sz="2200">
                <a:solidFill>
                  <a:srgbClr val="FF0000"/>
                </a:solidFill>
                <a:ea typeface="STZhongsong" panose="02010600040101010101" pitchFamily="2" charset="-122"/>
              </a:rPr>
              <a:t>模的平方</a:t>
            </a:r>
            <a:r>
              <a:rPr lang="zh-CN" altLang="en-US" sz="2200">
                <a:solidFill>
                  <a:schemeClr val="bg1"/>
                </a:solidFill>
                <a:ea typeface="STZhongsong" panose="02010600040101010101" pitchFamily="2" charset="-122"/>
              </a:rPr>
              <a:t>代表</a:t>
            </a:r>
            <a:r>
              <a:rPr lang="zh-CN" altLang="en-US" sz="2200">
                <a:solidFill>
                  <a:srgbClr val="FFFF00"/>
                </a:solidFill>
                <a:ea typeface="STZhongsong" panose="02010600040101010101" pitchFamily="2" charset="-122"/>
              </a:rPr>
              <a:t>某时刻 </a:t>
            </a:r>
            <a:r>
              <a:rPr lang="en-US" altLang="zh-CN" sz="2200" i="1">
                <a:solidFill>
                  <a:srgbClr val="FFFF00"/>
                </a:solidFill>
              </a:rPr>
              <a:t>t </a:t>
            </a:r>
            <a:r>
              <a:rPr lang="zh-CN" altLang="en-US" sz="2200">
                <a:solidFill>
                  <a:srgbClr val="FFFF00"/>
                </a:solidFill>
                <a:ea typeface="STZhongsong" panose="02010600040101010101" pitchFamily="2" charset="-122"/>
              </a:rPr>
              <a:t>在空间某点 </a:t>
            </a:r>
            <a:r>
              <a:rPr lang="en-US" altLang="zh-CN" sz="2200">
                <a:solidFill>
                  <a:srgbClr val="FFFF00"/>
                </a:solidFill>
              </a:rPr>
              <a:t>(</a:t>
            </a:r>
            <a:r>
              <a:rPr lang="en-US" altLang="zh-CN" sz="2200" i="1">
                <a:solidFill>
                  <a:srgbClr val="FFFF00"/>
                </a:solidFill>
              </a:rPr>
              <a:t>x, y, z</a:t>
            </a:r>
            <a:r>
              <a:rPr lang="en-US" altLang="zh-CN" sz="2200">
                <a:solidFill>
                  <a:srgbClr val="FFFF00"/>
                </a:solidFill>
              </a:rPr>
              <a:t>) </a:t>
            </a:r>
            <a:r>
              <a:rPr lang="zh-CN" altLang="en-US" sz="2200">
                <a:solidFill>
                  <a:srgbClr val="FFFF00"/>
                </a:solidFill>
                <a:ea typeface="STZhongsong" panose="02010600040101010101" pitchFamily="2" charset="-122"/>
              </a:rPr>
              <a:t>附近单位体积内发现粒子的概率，即 </a:t>
            </a:r>
            <a:r>
              <a:rPr lang="en-US" altLang="zh-CN" sz="2200">
                <a:solidFill>
                  <a:srgbClr val="FFFF00"/>
                </a:solidFill>
              </a:rPr>
              <a:t>|</a:t>
            </a:r>
            <a:r>
              <a:rPr lang="en-US" altLang="zh-CN" sz="2200" i="1">
                <a:solidFill>
                  <a:srgbClr val="FFFF00"/>
                </a:solidFill>
              </a:rPr>
              <a:t>Ψ</a:t>
            </a:r>
            <a:r>
              <a:rPr lang="en-US" altLang="zh-CN" sz="2200">
                <a:solidFill>
                  <a:srgbClr val="FFFF00"/>
                </a:solidFill>
              </a:rPr>
              <a:t>|</a:t>
            </a:r>
            <a:r>
              <a:rPr lang="en-US" altLang="zh-CN" sz="2200" baseline="30000">
                <a:solidFill>
                  <a:srgbClr val="FFFF00"/>
                </a:solidFill>
              </a:rPr>
              <a:t>2 </a:t>
            </a:r>
            <a:r>
              <a:rPr lang="zh-CN" altLang="en-US" sz="2200">
                <a:solidFill>
                  <a:srgbClr val="FFFF00"/>
                </a:solidFill>
                <a:ea typeface="STZhongsong" panose="02010600040101010101" pitchFamily="2" charset="-122"/>
              </a:rPr>
              <a:t>代表概率密度</a:t>
            </a:r>
            <a:endParaRPr lang="zh-CN" altLang="en-US" sz="2200">
              <a:solidFill>
                <a:srgbClr val="FFFF00"/>
              </a:solidFill>
            </a:endParaRPr>
          </a:p>
        </p:txBody>
      </p:sp>
      <p:graphicFrame>
        <p:nvGraphicFramePr>
          <p:cNvPr id="32" name="Object 8">
            <a:extLst>
              <a:ext uri="{FF2B5EF4-FFF2-40B4-BE49-F238E27FC236}">
                <a16:creationId xmlns:a16="http://schemas.microsoft.com/office/drawing/2014/main" id="{9EC84655-1948-4FD9-B8E5-945C3C050C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7038" y="4156075"/>
          <a:ext cx="29940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2" r:id="rId7" imgW="2772720" imgH="489600" progId="Equation.3">
                  <p:embed/>
                </p:oleObj>
              </mc:Choice>
              <mc:Fallback>
                <p:oleObj r:id="rId7" imgW="2772720" imgH="489600" progId="Equation.3">
                  <p:embed/>
                  <p:pic>
                    <p:nvPicPr>
                      <p:cNvPr id="32" name="Object 8">
                        <a:extLst>
                          <a:ext uri="{FF2B5EF4-FFF2-40B4-BE49-F238E27FC236}">
                            <a16:creationId xmlns:a16="http://schemas.microsoft.com/office/drawing/2014/main" id="{9EC84655-1948-4FD9-B8E5-945C3C050C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038" y="4156075"/>
                        <a:ext cx="29940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8">
            <a:extLst>
              <a:ext uri="{FF2B5EF4-FFF2-40B4-BE49-F238E27FC236}">
                <a16:creationId xmlns:a16="http://schemas.microsoft.com/office/drawing/2014/main" id="{73EC147B-177D-490C-B14E-4B97ECF91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50" y="4195763"/>
            <a:ext cx="6372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66FFFF"/>
                </a:solidFill>
                <a:ea typeface="STZhongsong" panose="02010600040101010101" pitchFamily="2" charset="-122"/>
              </a:rPr>
              <a:t>单值</a:t>
            </a:r>
            <a:r>
              <a:rPr lang="zh-CN" altLang="en-US">
                <a:solidFill>
                  <a:schemeClr val="hlink"/>
                </a:solidFill>
                <a:ea typeface="STZhongsong" panose="02010600040101010101" pitchFamily="2" charset="-122"/>
              </a:rPr>
              <a:t>、</a:t>
            </a:r>
            <a:r>
              <a:rPr lang="zh-CN" altLang="en-US">
                <a:solidFill>
                  <a:srgbClr val="66FFFF"/>
                </a:solidFill>
                <a:ea typeface="STZhongsong" panose="02010600040101010101" pitchFamily="2" charset="-122"/>
              </a:rPr>
              <a:t>有限</a:t>
            </a:r>
            <a:r>
              <a:rPr lang="zh-CN" altLang="en-US">
                <a:solidFill>
                  <a:schemeClr val="hlink"/>
                </a:solidFill>
                <a:ea typeface="STZhongsong" panose="02010600040101010101" pitchFamily="2" charset="-122"/>
              </a:rPr>
              <a:t>、</a:t>
            </a:r>
            <a:r>
              <a:rPr lang="zh-CN" altLang="en-US">
                <a:solidFill>
                  <a:srgbClr val="66FFFF"/>
                </a:solidFill>
                <a:ea typeface="STZhongsong" panose="02010600040101010101" pitchFamily="2" charset="-122"/>
              </a:rPr>
              <a:t>连续；   归一化条件</a:t>
            </a:r>
            <a:r>
              <a:rPr lang="en-US" altLang="zh-CN">
                <a:solidFill>
                  <a:srgbClr val="66FFFF"/>
                </a:solidFill>
                <a:ea typeface="STZhongsong" panose="02010600040101010101" pitchFamily="2" charset="-122"/>
              </a:rPr>
              <a:t>:</a:t>
            </a:r>
            <a:endParaRPr lang="zh-CN" altLang="en-US">
              <a:solidFill>
                <a:srgbClr val="66FFFF"/>
              </a:solidFill>
              <a:ea typeface="STZhongsong" panose="02010600040101010101" pitchFamily="2" charset="-122"/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AEA435E8-A028-4F6E-8A30-CB95A7A46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4881563"/>
            <a:ext cx="9072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一维定态薛定谔方程（一维空间运动粒子</a:t>
            </a:r>
            <a:r>
              <a:rPr lang="en-US" altLang="zh-CN">
                <a:solidFill>
                  <a:schemeClr val="hlink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, </a:t>
            </a:r>
            <a:r>
              <a:rPr lang="zh-CN" altLang="en-US">
                <a:solidFill>
                  <a:schemeClr val="hlink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势场</a:t>
            </a:r>
            <a:r>
              <a:rPr lang="en-US" altLang="zh-CN" i="1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V</a:t>
            </a:r>
            <a:r>
              <a:rPr lang="zh-CN" altLang="en-US">
                <a:solidFill>
                  <a:schemeClr val="hlink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不随时间变化）</a:t>
            </a:r>
            <a:endParaRPr lang="en-US" altLang="zh-CN">
              <a:solidFill>
                <a:schemeClr val="hlink"/>
              </a:solidFill>
              <a:latin typeface="STZhongsong" panose="02010600040101010101" pitchFamily="2" charset="-122"/>
              <a:ea typeface="STZhongsong" panose="02010600040101010101" pitchFamily="2" charset="-122"/>
            </a:endParaRPr>
          </a:p>
        </p:txBody>
      </p:sp>
      <p:graphicFrame>
        <p:nvGraphicFramePr>
          <p:cNvPr id="35" name="Object 9">
            <a:extLst>
              <a:ext uri="{FF2B5EF4-FFF2-40B4-BE49-F238E27FC236}">
                <a16:creationId xmlns:a16="http://schemas.microsoft.com/office/drawing/2014/main" id="{CE4FFDFD-78DD-47D1-8B29-5DB72835A06E}"/>
              </a:ext>
            </a:extLst>
          </p:cNvPr>
          <p:cNvGraphicFramePr>
            <a:graphicFrameLocks/>
          </p:cNvGraphicFramePr>
          <p:nvPr/>
        </p:nvGraphicFramePr>
        <p:xfrm>
          <a:off x="877888" y="5553075"/>
          <a:ext cx="4122737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3" r:id="rId9" imgW="3555720" imgH="742680" progId="Equation.3">
                  <p:embed/>
                </p:oleObj>
              </mc:Choice>
              <mc:Fallback>
                <p:oleObj r:id="rId9" imgW="3555720" imgH="742680" progId="Equation.3">
                  <p:embed/>
                  <p:pic>
                    <p:nvPicPr>
                      <p:cNvPr id="35" name="Object 9">
                        <a:extLst>
                          <a:ext uri="{FF2B5EF4-FFF2-40B4-BE49-F238E27FC236}">
                            <a16:creationId xmlns:a16="http://schemas.microsoft.com/office/drawing/2014/main" id="{CE4FFDFD-78DD-47D1-8B29-5DB72835A06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5553075"/>
                        <a:ext cx="4122737" cy="876300"/>
                      </a:xfrm>
                      <a:prstGeom prst="rect">
                        <a:avLst/>
                      </a:prstGeom>
                      <a:solidFill>
                        <a:srgbClr val="0000CC"/>
                      </a:solidFill>
                      <a:ln w="1905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 Box 25">
            <a:extLst>
              <a:ext uri="{FF2B5EF4-FFF2-40B4-BE49-F238E27FC236}">
                <a16:creationId xmlns:a16="http://schemas.microsoft.com/office/drawing/2014/main" id="{BDDB20E0-01C9-45E8-86FC-6D5E2C63F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0" y="5572125"/>
            <a:ext cx="2857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hlink"/>
                </a:solidFill>
                <a:ea typeface="STZhongsong" panose="02010600040101010101" pitchFamily="2" charset="-122"/>
              </a:rPr>
              <a:t>一维无限深势阱</a:t>
            </a:r>
            <a:endParaRPr lang="en-US" altLang="zh-CN">
              <a:solidFill>
                <a:schemeClr val="hlink"/>
              </a:solidFill>
              <a:ea typeface="STZhongsong" panose="02010600040101010101" pitchFamily="2" charset="-122"/>
            </a:endParaRPr>
          </a:p>
          <a:p>
            <a:pPr algn="ctr"/>
            <a:r>
              <a:rPr lang="zh-CN" altLang="en-US">
                <a:solidFill>
                  <a:schemeClr val="hlink"/>
                </a:solidFill>
                <a:ea typeface="STZhongsong" panose="02010600040101010101" pitchFamily="2" charset="-122"/>
              </a:rPr>
              <a:t>粒子能量量子化   </a:t>
            </a:r>
            <a:r>
              <a:rPr lang="en-US" altLang="zh-CN" i="1">
                <a:solidFill>
                  <a:schemeClr val="hlink"/>
                </a:solidFill>
                <a:ea typeface="STZhongsong" panose="02010600040101010101" pitchFamily="2" charset="-122"/>
              </a:rPr>
              <a:t>n</a:t>
            </a:r>
            <a:endParaRPr lang="zh-CN" altLang="en-US" i="1">
              <a:solidFill>
                <a:schemeClr val="hlink"/>
              </a:solidFill>
              <a:ea typeface="STZhongsong" panose="02010600040101010101" pitchFamily="2" charset="-122"/>
            </a:endParaRPr>
          </a:p>
        </p:txBody>
      </p:sp>
      <p:sp>
        <p:nvSpPr>
          <p:cNvPr id="37" name="Line 38">
            <a:extLst>
              <a:ext uri="{FF2B5EF4-FFF2-40B4-BE49-F238E27FC236}">
                <a16:creationId xmlns:a16="http://schemas.microsoft.com/office/drawing/2014/main" id="{77BC9385-E372-447C-9F7D-2BC317E45D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4938" y="5953125"/>
            <a:ext cx="688975" cy="63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五角星 37">
            <a:extLst>
              <a:ext uri="{FF2B5EF4-FFF2-40B4-BE49-F238E27FC236}">
                <a16:creationId xmlns:a16="http://schemas.microsoft.com/office/drawing/2014/main" id="{F0A592C0-C725-4A01-B71F-3F4B79C61E77}"/>
              </a:ext>
            </a:extLst>
          </p:cNvPr>
          <p:cNvSpPr/>
          <p:nvPr/>
        </p:nvSpPr>
        <p:spPr bwMode="auto">
          <a:xfrm>
            <a:off x="71438" y="4143375"/>
            <a:ext cx="500062" cy="500063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  <a:defRPr/>
            </a:pPr>
            <a:endParaRPr kumimoji="1" lang="zh-CN" altLang="en-US"/>
          </a:p>
        </p:txBody>
      </p:sp>
      <p:sp>
        <p:nvSpPr>
          <p:cNvPr id="39" name="五角星 38">
            <a:extLst>
              <a:ext uri="{FF2B5EF4-FFF2-40B4-BE49-F238E27FC236}">
                <a16:creationId xmlns:a16="http://schemas.microsoft.com/office/drawing/2014/main" id="{C815A904-8E92-4B28-90BF-E80D0AE6452A}"/>
              </a:ext>
            </a:extLst>
          </p:cNvPr>
          <p:cNvSpPr/>
          <p:nvPr/>
        </p:nvSpPr>
        <p:spPr bwMode="auto">
          <a:xfrm>
            <a:off x="214313" y="5695950"/>
            <a:ext cx="500062" cy="500063"/>
          </a:xfrm>
          <a:prstGeom prst="star5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buFont typeface="Arial" panose="020B0604020202020204" pitchFamily="34" charset="0"/>
              <a:buNone/>
              <a:defRPr/>
            </a:pPr>
            <a:endParaRPr kumimoji="1"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8" grpId="0"/>
      <p:bldP spid="31" grpId="0"/>
      <p:bldP spid="33" grpId="0"/>
      <p:bldP spid="34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3">
            <a:extLst>
              <a:ext uri="{FF2B5EF4-FFF2-40B4-BE49-F238E27FC236}">
                <a16:creationId xmlns:a16="http://schemas.microsoft.com/office/drawing/2014/main" id="{E238CE1A-3741-496E-9916-393DBBE1C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灯片编号占位符 1">
            <a:extLst>
              <a:ext uri="{FF2B5EF4-FFF2-40B4-BE49-F238E27FC236}">
                <a16:creationId xmlns:a16="http://schemas.microsoft.com/office/drawing/2014/main" id="{29F2A000-194C-40DC-B137-30594D6D1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CD4EFB8-3951-41CF-9865-BD9044C2867B}" type="slidenum">
              <a:rPr lang="en-US" altLang="zh-CN" b="0">
                <a:solidFill>
                  <a:srgbClr val="FF00FF"/>
                </a:solidFill>
              </a:rPr>
              <a:pPr/>
              <a:t>20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25">
            <a:extLst>
              <a:ext uri="{FF2B5EF4-FFF2-40B4-BE49-F238E27FC236}">
                <a16:creationId xmlns:a16="http://schemas.microsoft.com/office/drawing/2014/main" id="{FEA3A125-2626-4999-9861-C1CE5EE0B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214313"/>
            <a:ext cx="4500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FF00"/>
                </a:solidFill>
                <a:ea typeface="STZhongsong" panose="02010600040101010101" pitchFamily="2" charset="-122"/>
              </a:rPr>
              <a:t>一维谐振子：</a:t>
            </a:r>
            <a:endParaRPr lang="zh-CN" altLang="en-US" i="1">
              <a:solidFill>
                <a:srgbClr val="FFFF00"/>
              </a:solidFill>
              <a:ea typeface="STZhongsong" panose="02010600040101010101" pitchFamily="2" charset="-122"/>
            </a:endParaRP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989E6EC3-93AC-4FA9-A250-FAEB67137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204788"/>
            <a:ext cx="847407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ts val="3500"/>
              </a:lnSpc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rgbClr val="FFFF00"/>
                </a:solidFill>
              </a:rPr>
              <a:t>                       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平衡位置附近的微振动可近似为是简谐振动。例如，原子核内质子和中子的振动、原子和分子的振动、固体晶格离子的振动等。</a:t>
            </a:r>
          </a:p>
        </p:txBody>
      </p:sp>
      <p:grpSp>
        <p:nvGrpSpPr>
          <p:cNvPr id="20483" name="组合 12">
            <a:extLst>
              <a:ext uri="{FF2B5EF4-FFF2-40B4-BE49-F238E27FC236}">
                <a16:creationId xmlns:a16="http://schemas.microsoft.com/office/drawing/2014/main" id="{DAC0EED3-E03E-4A13-A57D-CC30C6EC1D86}"/>
              </a:ext>
            </a:extLst>
          </p:cNvPr>
          <p:cNvGrpSpPr>
            <a:grpSpLocks/>
          </p:cNvGrpSpPr>
          <p:nvPr/>
        </p:nvGrpSpPr>
        <p:grpSpPr bwMode="auto">
          <a:xfrm>
            <a:off x="6284913" y="1285875"/>
            <a:ext cx="2390775" cy="2376488"/>
            <a:chOff x="6284913" y="1574801"/>
            <a:chExt cx="2390801" cy="2376488"/>
          </a:xfrm>
        </p:grpSpPr>
        <p:sp>
          <p:nvSpPr>
            <p:cNvPr id="20484" name="Freeform 6">
              <a:extLst>
                <a:ext uri="{FF2B5EF4-FFF2-40B4-BE49-F238E27FC236}">
                  <a16:creationId xmlns:a16="http://schemas.microsoft.com/office/drawing/2014/main" id="{1DBAB0CD-C213-4A53-8B03-1254DE60C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8600" y="1901827"/>
              <a:ext cx="1646238" cy="1887537"/>
            </a:xfrm>
            <a:custGeom>
              <a:avLst/>
              <a:gdLst>
                <a:gd name="T0" fmla="*/ 0 w 1264"/>
                <a:gd name="T1" fmla="*/ 2 h 1449"/>
                <a:gd name="T2" fmla="*/ 633 w 1264"/>
                <a:gd name="T3" fmla="*/ 1449 h 1449"/>
                <a:gd name="T4" fmla="*/ 1264 w 1264"/>
                <a:gd name="T5" fmla="*/ 0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4" h="1449">
                  <a:moveTo>
                    <a:pt x="0" y="2"/>
                  </a:moveTo>
                  <a:cubicBezTo>
                    <a:pt x="30" y="264"/>
                    <a:pt x="408" y="1449"/>
                    <a:pt x="633" y="1449"/>
                  </a:cubicBezTo>
                  <a:cubicBezTo>
                    <a:pt x="858" y="1449"/>
                    <a:pt x="1206" y="261"/>
                    <a:pt x="1264" y="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zh-CN" altLang="en-US"/>
            </a:p>
          </p:txBody>
        </p:sp>
        <p:sp>
          <p:nvSpPr>
            <p:cNvPr id="20485" name="Line 7">
              <a:extLst>
                <a:ext uri="{FF2B5EF4-FFF2-40B4-BE49-F238E27FC236}">
                  <a16:creationId xmlns:a16="http://schemas.microsoft.com/office/drawing/2014/main" id="{6BA2CEDC-FFD9-4214-938A-CE9B15DE3C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2646356"/>
              <a:ext cx="2232025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486" name="Group 8">
              <a:extLst>
                <a:ext uri="{FF2B5EF4-FFF2-40B4-BE49-F238E27FC236}">
                  <a16:creationId xmlns:a16="http://schemas.microsoft.com/office/drawing/2014/main" id="{9A2E316C-96B5-4548-90D1-46C7C42964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67463" y="1574801"/>
              <a:ext cx="2112962" cy="2376488"/>
              <a:chOff x="4111" y="450"/>
              <a:chExt cx="1331" cy="1497"/>
            </a:xfrm>
          </p:grpSpPr>
          <p:grpSp>
            <p:nvGrpSpPr>
              <p:cNvPr id="20487" name="Group 9">
                <a:extLst>
                  <a:ext uri="{FF2B5EF4-FFF2-40B4-BE49-F238E27FC236}">
                    <a16:creationId xmlns:a16="http://schemas.microsoft.com/office/drawing/2014/main" id="{945AD235-EDCF-41E4-A503-8F51454507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11" y="450"/>
                <a:ext cx="1303" cy="1497"/>
                <a:chOff x="3061" y="1244"/>
                <a:chExt cx="1588" cy="1497"/>
              </a:xfrm>
            </p:grpSpPr>
            <p:sp>
              <p:nvSpPr>
                <p:cNvPr id="20488" name="Line 10">
                  <a:extLst>
                    <a:ext uri="{FF2B5EF4-FFF2-40B4-BE49-F238E27FC236}">
                      <a16:creationId xmlns:a16="http://schemas.microsoft.com/office/drawing/2014/main" id="{CA75B9D2-41D3-4AAB-AFA9-FFF4891C97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61" y="2637"/>
                  <a:ext cx="1588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489" name="Line 11">
                  <a:extLst>
                    <a:ext uri="{FF2B5EF4-FFF2-40B4-BE49-F238E27FC236}">
                      <a16:creationId xmlns:a16="http://schemas.microsoft.com/office/drawing/2014/main" id="{D0832DEF-6185-47E2-8E6E-683BEA33D7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855" y="1244"/>
                  <a:ext cx="0" cy="1497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20490" name="Object 3">
                <a:extLst>
                  <a:ext uri="{FF2B5EF4-FFF2-40B4-BE49-F238E27FC236}">
                    <a16:creationId xmlns:a16="http://schemas.microsoft.com/office/drawing/2014/main" id="{3D557F4A-393F-42FA-A777-002AE892588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33" y="496"/>
              <a:ext cx="202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5706" r:id="rId3" imgW="83160" imgH="106920" progId="Equation.3">
                      <p:embed/>
                    </p:oleObj>
                  </mc:Choice>
                  <mc:Fallback>
                    <p:oleObj r:id="rId3" imgW="83160" imgH="106920" progId="Equation.3">
                      <p:embed/>
                      <p:pic>
                        <p:nvPicPr>
                          <p:cNvPr id="20490" name="Object 3">
                            <a:extLst>
                              <a:ext uri="{FF2B5EF4-FFF2-40B4-BE49-F238E27FC236}">
                                <a16:creationId xmlns:a16="http://schemas.microsoft.com/office/drawing/2014/main" id="{3D557F4A-393F-42FA-A777-002AE892588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33" y="496"/>
                            <a:ext cx="202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491" name="Object 4">
                <a:extLst>
                  <a:ext uri="{FF2B5EF4-FFF2-40B4-BE49-F238E27FC236}">
                    <a16:creationId xmlns:a16="http://schemas.microsoft.com/office/drawing/2014/main" id="{C41E23E7-33E2-477B-AA82-09F5ABF46B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74" y="1580"/>
              <a:ext cx="168" cy="18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35707" r:id="rId5" imgW="46080" imgH="71280" progId="Equation.3">
                      <p:embed/>
                    </p:oleObj>
                  </mc:Choice>
                  <mc:Fallback>
                    <p:oleObj r:id="rId5" imgW="46080" imgH="71280" progId="Equation.3">
                      <p:embed/>
                      <p:pic>
                        <p:nvPicPr>
                          <p:cNvPr id="20491" name="Object 4">
                            <a:extLst>
                              <a:ext uri="{FF2B5EF4-FFF2-40B4-BE49-F238E27FC236}">
                                <a16:creationId xmlns:a16="http://schemas.microsoft.com/office/drawing/2014/main" id="{C41E23E7-33E2-477B-AA82-09F5ABF46B7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74" y="1580"/>
                            <a:ext cx="168" cy="1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492" name="Object 5">
              <a:extLst>
                <a:ext uri="{FF2B5EF4-FFF2-40B4-BE49-F238E27FC236}">
                  <a16:creationId xmlns:a16="http://schemas.microsoft.com/office/drawing/2014/main" id="{8BAA1A47-16A9-42D5-8E41-C19045E595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58214" y="2228843"/>
            <a:ext cx="317500" cy="346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708" r:id="rId7" imgW="83160" imgH="88920" progId="Equation.3">
                    <p:embed/>
                  </p:oleObj>
                </mc:Choice>
                <mc:Fallback>
                  <p:oleObj r:id="rId7" imgW="83160" imgH="88920" progId="Equation.3">
                    <p:embed/>
                    <p:pic>
                      <p:nvPicPr>
                        <p:cNvPr id="20492" name="Object 5">
                          <a:extLst>
                            <a:ext uri="{FF2B5EF4-FFF2-40B4-BE49-F238E27FC236}">
                              <a16:creationId xmlns:a16="http://schemas.microsoft.com/office/drawing/2014/main" id="{8BAA1A47-16A9-42D5-8E41-C19045E595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58214" y="2228843"/>
                          <a:ext cx="317500" cy="346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493" name="Object 2">
            <a:extLst>
              <a:ext uri="{FF2B5EF4-FFF2-40B4-BE49-F238E27FC236}">
                <a16:creationId xmlns:a16="http://schemas.microsoft.com/office/drawing/2014/main" id="{A40D0B52-8933-4C24-AAC3-012840D6AD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1643063"/>
          <a:ext cx="2778125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09" r:id="rId9" imgW="1706400" imgH="285120" progId="Equation.3">
                  <p:embed/>
                </p:oleObj>
              </mc:Choice>
              <mc:Fallback>
                <p:oleObj r:id="rId9" imgW="1706400" imgH="285120" progId="Equation.3">
                  <p:embed/>
                  <p:pic>
                    <p:nvPicPr>
                      <p:cNvPr id="20493" name="Object 2">
                        <a:extLst>
                          <a:ext uri="{FF2B5EF4-FFF2-40B4-BE49-F238E27FC236}">
                            <a16:creationId xmlns:a16="http://schemas.microsoft.com/office/drawing/2014/main" id="{A40D0B52-8933-4C24-AAC3-012840D6AD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1643063"/>
                        <a:ext cx="2778125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4" name="Object 6">
            <a:extLst>
              <a:ext uri="{FF2B5EF4-FFF2-40B4-BE49-F238E27FC236}">
                <a16:creationId xmlns:a16="http://schemas.microsoft.com/office/drawing/2014/main" id="{C061991E-C53B-4841-A818-976A936CEC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38" y="2357438"/>
          <a:ext cx="45053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10" r:id="rId11" imgW="1930400" imgH="228600" progId="Equation.3">
                  <p:embed/>
                </p:oleObj>
              </mc:Choice>
              <mc:Fallback>
                <p:oleObj r:id="rId11" imgW="1930400" imgH="228600" progId="Equation.3">
                  <p:embed/>
                  <p:pic>
                    <p:nvPicPr>
                      <p:cNvPr id="20494" name="Object 6">
                        <a:extLst>
                          <a:ext uri="{FF2B5EF4-FFF2-40B4-BE49-F238E27FC236}">
                            <a16:creationId xmlns:a16="http://schemas.microsoft.com/office/drawing/2014/main" id="{C061991E-C53B-4841-A818-976A936CEC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8" y="2357438"/>
                        <a:ext cx="4505325" cy="539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">
            <a:extLst>
              <a:ext uri="{FF2B5EF4-FFF2-40B4-BE49-F238E27FC236}">
                <a16:creationId xmlns:a16="http://schemas.microsoft.com/office/drawing/2014/main" id="{7F763824-3240-4B79-9CB9-5B99D0CFE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000375"/>
            <a:ext cx="410527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>
                <a:solidFill>
                  <a:schemeClr val="bg1"/>
                </a:solidFill>
              </a:rPr>
              <a:t>(1)</a:t>
            </a:r>
            <a:r>
              <a:rPr lang="zh-CN" altLang="en-US" sz="2200">
                <a:solidFill>
                  <a:schemeClr val="bg1"/>
                </a:solidFill>
              </a:rPr>
              <a:t>量子化，相邻能级等间距： </a:t>
            </a:r>
          </a:p>
        </p:txBody>
      </p:sp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9C9500E6-A442-4822-8EA6-D9DBDD90AF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3588" y="3033713"/>
          <a:ext cx="128428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11" r:id="rId13" imgW="570510" imgH="177492" progId="Equation.3">
                  <p:embed/>
                </p:oleObj>
              </mc:Choice>
              <mc:Fallback>
                <p:oleObj r:id="rId13" imgW="570510" imgH="177492" progId="Equation.3">
                  <p:embed/>
                  <p:pic>
                    <p:nvPicPr>
                      <p:cNvPr id="17" name="Object 7">
                        <a:extLst>
                          <a:ext uri="{FF2B5EF4-FFF2-40B4-BE49-F238E27FC236}">
                            <a16:creationId xmlns:a16="http://schemas.microsoft.com/office/drawing/2014/main" id="{9C9500E6-A442-4822-8EA6-D9DBDD90AF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3588" y="3033713"/>
                        <a:ext cx="1284287" cy="3952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4">
            <a:extLst>
              <a:ext uri="{FF2B5EF4-FFF2-40B4-BE49-F238E27FC236}">
                <a16:creationId xmlns:a16="http://schemas.microsoft.com/office/drawing/2014/main" id="{0775EA90-49F7-418F-904B-8EA4F52AF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3" y="3756025"/>
            <a:ext cx="4008437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200">
                <a:solidFill>
                  <a:schemeClr val="bg1"/>
                </a:solidFill>
              </a:rPr>
              <a:t>符合不确定度关系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2737D227-C9B7-406C-B0FB-58675E62A905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3571875"/>
            <a:ext cx="3333750" cy="828675"/>
            <a:chOff x="745" y="2709"/>
            <a:chExt cx="2100" cy="522"/>
          </a:xfrm>
        </p:grpSpPr>
        <p:sp>
          <p:nvSpPr>
            <p:cNvPr id="20499" name="Text Box 7">
              <a:extLst>
                <a:ext uri="{FF2B5EF4-FFF2-40B4-BE49-F238E27FC236}">
                  <a16:creationId xmlns:a16="http://schemas.microsoft.com/office/drawing/2014/main" id="{C416F456-4521-46B4-B502-BCFF43007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" y="2833"/>
              <a:ext cx="205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200">
                  <a:solidFill>
                    <a:schemeClr val="bg1"/>
                  </a:solidFill>
                </a:rPr>
                <a:t>(2)</a:t>
              </a:r>
              <a:r>
                <a:rPr lang="zh-CN" altLang="en-US" sz="2200">
                  <a:solidFill>
                    <a:schemeClr val="bg1"/>
                  </a:solidFill>
                </a:rPr>
                <a:t>有零点能：</a:t>
              </a:r>
            </a:p>
          </p:txBody>
        </p:sp>
        <p:graphicFrame>
          <p:nvGraphicFramePr>
            <p:cNvPr id="20500" name="Object 8">
              <a:extLst>
                <a:ext uri="{FF2B5EF4-FFF2-40B4-BE49-F238E27FC236}">
                  <a16:creationId xmlns:a16="http://schemas.microsoft.com/office/drawing/2014/main" id="{121842CD-2CB2-474F-8282-FC7E702CDF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4" y="2709"/>
            <a:ext cx="961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5712" r:id="rId15" imgW="723586" imgH="393529" progId="Equation.3">
                    <p:embed/>
                  </p:oleObj>
                </mc:Choice>
                <mc:Fallback>
                  <p:oleObj r:id="rId15" imgW="723586" imgH="393529" progId="Equation.3">
                    <p:embed/>
                    <p:pic>
                      <p:nvPicPr>
                        <p:cNvPr id="20500" name="Object 8">
                          <a:extLst>
                            <a:ext uri="{FF2B5EF4-FFF2-40B4-BE49-F238E27FC236}">
                              <a16:creationId xmlns:a16="http://schemas.microsoft.com/office/drawing/2014/main" id="{121842CD-2CB2-474F-8282-FC7E702CDF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4" y="2709"/>
                          <a:ext cx="961" cy="52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13">
            <a:extLst>
              <a:ext uri="{FF2B5EF4-FFF2-40B4-BE49-F238E27FC236}">
                <a16:creationId xmlns:a16="http://schemas.microsoft.com/office/drawing/2014/main" id="{F3A5A0DC-4235-4AF8-8F63-59D9D5A29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4573588"/>
            <a:ext cx="37528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>
                <a:solidFill>
                  <a:schemeClr val="bg1"/>
                </a:solidFill>
              </a:rPr>
              <a:t>(3) </a:t>
            </a:r>
            <a:r>
              <a:rPr lang="zh-CN" altLang="en-US" sz="2200">
                <a:solidFill>
                  <a:schemeClr val="bg1"/>
                </a:solidFill>
              </a:rPr>
              <a:t>当</a:t>
            </a:r>
            <a:r>
              <a:rPr lang="en-US" altLang="zh-CN" sz="2200">
                <a:solidFill>
                  <a:srgbClr val="FFFF00"/>
                </a:solidFill>
              </a:rPr>
              <a:t>n</a:t>
            </a:r>
            <a:r>
              <a:rPr lang="en-US" altLang="zh-CN" sz="2200">
                <a:solidFill>
                  <a:srgbClr val="FFFF00"/>
                </a:solidFill>
                <a:sym typeface="Symbol" panose="05050102010706020507" pitchFamily="18" charset="2"/>
              </a:rPr>
              <a:t></a:t>
            </a:r>
            <a:r>
              <a:rPr lang="en-US" altLang="zh-CN" sz="2200">
                <a:solidFill>
                  <a:srgbClr val="FFFF00"/>
                </a:solidFill>
              </a:rPr>
              <a:t> </a:t>
            </a:r>
            <a:r>
              <a:rPr lang="zh-CN" altLang="en-US" sz="2200">
                <a:solidFill>
                  <a:schemeClr val="bg1"/>
                </a:solidFill>
              </a:rPr>
              <a:t>时，</a:t>
            </a:r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296476E1-8093-472F-9B71-C98025BE8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5643563"/>
            <a:ext cx="83581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</a:rPr>
              <a:t>符合</a:t>
            </a:r>
            <a:r>
              <a:rPr lang="zh-CN" altLang="en-US" sz="2200">
                <a:solidFill>
                  <a:srgbClr val="FFFF00"/>
                </a:solidFill>
              </a:rPr>
              <a:t>玻尔对应原理</a:t>
            </a:r>
            <a:r>
              <a:rPr lang="zh-CN" altLang="en-US" sz="2200">
                <a:solidFill>
                  <a:schemeClr val="bg1"/>
                </a:solidFill>
              </a:rPr>
              <a:t>：在大量子数极限情况下，量子体系的行为将渐近地趋于经典力学体系。</a:t>
            </a:r>
          </a:p>
        </p:txBody>
      </p:sp>
      <p:sp>
        <p:nvSpPr>
          <p:cNvPr id="27" name="Text Box 15">
            <a:extLst>
              <a:ext uri="{FF2B5EF4-FFF2-40B4-BE49-F238E27FC236}">
                <a16:creationId xmlns:a16="http://schemas.microsoft.com/office/drawing/2014/main" id="{8B85018A-7586-4C7E-8076-80CE6D31C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4575175"/>
            <a:ext cx="42862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200">
                <a:solidFill>
                  <a:schemeClr val="bg1"/>
                </a:solidFill>
              </a:rPr>
              <a:t>能量量子化 </a:t>
            </a:r>
            <a:r>
              <a:rPr lang="zh-CN" altLang="en-US" sz="2200">
                <a:solidFill>
                  <a:schemeClr val="bg1"/>
                </a:solidFill>
                <a:sym typeface="Symbol" panose="05050102010706020507" pitchFamily="18" charset="2"/>
              </a:rPr>
              <a:t> 能量</a:t>
            </a:r>
            <a:r>
              <a:rPr lang="zh-CN" altLang="en-US" sz="2200">
                <a:solidFill>
                  <a:schemeClr val="bg1"/>
                </a:solidFill>
              </a:rPr>
              <a:t>连续</a:t>
            </a:r>
          </a:p>
        </p:txBody>
      </p:sp>
      <p:sp>
        <p:nvSpPr>
          <p:cNvPr id="28" name="Text Box 16">
            <a:extLst>
              <a:ext uri="{FF2B5EF4-FFF2-40B4-BE49-F238E27FC236}">
                <a16:creationId xmlns:a16="http://schemas.microsoft.com/office/drawing/2014/main" id="{B7D254E7-907E-48BF-A4A9-01763EA0D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5213350"/>
            <a:ext cx="73469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chemeClr val="bg1"/>
                </a:solidFill>
              </a:rPr>
              <a:t>（宏观振子能量相应量子数 </a:t>
            </a:r>
            <a:r>
              <a:rPr lang="en-US" altLang="zh-CN" sz="2200" i="1">
                <a:solidFill>
                  <a:srgbClr val="FFFF00"/>
                </a:solidFill>
              </a:rPr>
              <a:t>n </a:t>
            </a:r>
            <a:r>
              <a:rPr lang="en-US" altLang="zh-CN" sz="2200">
                <a:solidFill>
                  <a:srgbClr val="FFFF00"/>
                </a:solidFill>
                <a:sym typeface="Symbol" panose="05050102010706020507" pitchFamily="18" charset="2"/>
              </a:rPr>
              <a:t> </a:t>
            </a:r>
            <a:r>
              <a:rPr lang="en-US" altLang="zh-CN" sz="2200">
                <a:solidFill>
                  <a:srgbClr val="FFFF00"/>
                </a:solidFill>
              </a:rPr>
              <a:t>10</a:t>
            </a:r>
            <a:r>
              <a:rPr lang="en-US" altLang="zh-CN" sz="2200" baseline="30000">
                <a:solidFill>
                  <a:srgbClr val="FFFF00"/>
                </a:solidFill>
              </a:rPr>
              <a:t>25 </a:t>
            </a:r>
            <a:r>
              <a:rPr lang="zh-CN" altLang="en-US" sz="2200">
                <a:solidFill>
                  <a:schemeClr val="bg1"/>
                </a:solidFill>
              </a:rPr>
              <a:t>，</a:t>
            </a:r>
            <a:r>
              <a:rPr lang="zh-CN" altLang="en-US" sz="2200">
                <a:solidFill>
                  <a:srgbClr val="FFFF00"/>
                </a:solidFill>
                <a:sym typeface="Symbol" panose="05050102010706020507" pitchFamily="18" charset="2"/>
              </a:rPr>
              <a:t></a:t>
            </a:r>
            <a:r>
              <a:rPr lang="en-US" altLang="zh-CN" sz="2200">
                <a:solidFill>
                  <a:srgbClr val="FFFF00"/>
                </a:solidFill>
              </a:rPr>
              <a:t>E </a:t>
            </a:r>
            <a:r>
              <a:rPr lang="en-US" altLang="zh-CN" sz="2200">
                <a:solidFill>
                  <a:srgbClr val="FFFF00"/>
                </a:solidFill>
                <a:sym typeface="Symbol" panose="05050102010706020507" pitchFamily="18" charset="2"/>
              </a:rPr>
              <a:t></a:t>
            </a:r>
            <a:r>
              <a:rPr lang="en-US" altLang="zh-CN" sz="2200">
                <a:solidFill>
                  <a:srgbClr val="FFFF00"/>
                </a:solidFill>
              </a:rPr>
              <a:t> 10</a:t>
            </a:r>
            <a:r>
              <a:rPr lang="en-US" altLang="zh-CN" sz="2200" baseline="30000">
                <a:solidFill>
                  <a:srgbClr val="FFFF00"/>
                </a:solidFill>
              </a:rPr>
              <a:t>-33</a:t>
            </a:r>
            <a:r>
              <a:rPr lang="en-US" altLang="zh-CN" sz="2200">
                <a:solidFill>
                  <a:srgbClr val="FFFF00"/>
                </a:solidFill>
              </a:rPr>
              <a:t>J </a:t>
            </a:r>
            <a:r>
              <a:rPr lang="zh-CN" altLang="en-US" sz="2200">
                <a:solidFill>
                  <a:schemeClr val="bg1"/>
                </a:solidFill>
              </a:rPr>
              <a:t>）</a:t>
            </a:r>
          </a:p>
        </p:txBody>
      </p:sp>
      <p:graphicFrame>
        <p:nvGraphicFramePr>
          <p:cNvPr id="29" name="Object 9">
            <a:extLst>
              <a:ext uri="{FF2B5EF4-FFF2-40B4-BE49-F238E27FC236}">
                <a16:creationId xmlns:a16="http://schemas.microsoft.com/office/drawing/2014/main" id="{28FF5C3D-AFD3-4D3C-B02D-F2BE932E18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0313" y="4572000"/>
          <a:ext cx="16367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713" r:id="rId17" imgW="689040" imgH="181440" progId="Equation.3">
                  <p:embed/>
                </p:oleObj>
              </mc:Choice>
              <mc:Fallback>
                <p:oleObj r:id="rId17" imgW="689040" imgH="181440" progId="Equation.3">
                  <p:embed/>
                  <p:pic>
                    <p:nvPicPr>
                      <p:cNvPr id="29" name="Object 9">
                        <a:extLst>
                          <a:ext uri="{FF2B5EF4-FFF2-40B4-BE49-F238E27FC236}">
                            <a16:creationId xmlns:a16="http://schemas.microsoft.com/office/drawing/2014/main" id="{28FF5C3D-AFD3-4D3C-B02D-F2BE932E18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4572000"/>
                        <a:ext cx="1636712" cy="503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6" name="灯片编号占位符 1">
            <a:extLst>
              <a:ext uri="{FF2B5EF4-FFF2-40B4-BE49-F238E27FC236}">
                <a16:creationId xmlns:a16="http://schemas.microsoft.com/office/drawing/2014/main" id="{939CFCC5-5C24-4962-A81D-119C19196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ADDD5CB-E32C-4A24-805E-BD9F9DB793D9}" type="slidenum">
              <a:rPr lang="en-US" altLang="zh-CN" b="0">
                <a:solidFill>
                  <a:srgbClr val="FF00FF"/>
                </a:solidFill>
              </a:rPr>
              <a:pPr/>
              <a:t>21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5" grpId="0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Text Box 2">
            <a:extLst>
              <a:ext uri="{FF2B5EF4-FFF2-40B4-BE49-F238E27FC236}">
                <a16:creationId xmlns:a16="http://schemas.microsoft.com/office/drawing/2014/main" id="{1F7DC907-C816-4570-BC2F-759537E28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500063"/>
            <a:ext cx="7283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</a:rPr>
              <a:t>拓展：算符的引入：</a:t>
            </a:r>
            <a:r>
              <a:rPr lang="zh-CN" altLang="en-US">
                <a:solidFill>
                  <a:schemeClr val="bg1"/>
                </a:solidFill>
              </a:rPr>
              <a:t>一维自由粒子薛定谔方程</a:t>
            </a:r>
          </a:p>
        </p:txBody>
      </p:sp>
      <p:sp>
        <p:nvSpPr>
          <p:cNvPr id="259075" name="Text Box 3">
            <a:extLst>
              <a:ext uri="{FF2B5EF4-FFF2-40B4-BE49-F238E27FC236}">
                <a16:creationId xmlns:a16="http://schemas.microsoft.com/office/drawing/2014/main" id="{0ABDDF82-0D3D-4D28-8CE1-3CA57A37B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838" y="1395413"/>
            <a:ext cx="365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自由粒子波函数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9076" name="Text Box 4">
            <a:extLst>
              <a:ext uri="{FF2B5EF4-FFF2-40B4-BE49-F238E27FC236}">
                <a16:creationId xmlns:a16="http://schemas.microsoft.com/office/drawing/2014/main" id="{D79617FB-3DD3-4F63-8B62-DC22A4178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850" y="2143125"/>
            <a:ext cx="3541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0000CC"/>
              </a:buClr>
            </a:pPr>
            <a:r>
              <a:rPr lang="zh-CN" altLang="en-US">
                <a:solidFill>
                  <a:schemeClr val="bg1"/>
                </a:solidFill>
              </a:rPr>
              <a:t>求导，得到方程</a:t>
            </a:r>
          </a:p>
        </p:txBody>
      </p:sp>
      <p:graphicFrame>
        <p:nvGraphicFramePr>
          <p:cNvPr id="259077" name="Object 2">
            <a:extLst>
              <a:ext uri="{FF2B5EF4-FFF2-40B4-BE49-F238E27FC236}">
                <a16:creationId xmlns:a16="http://schemas.microsoft.com/office/drawing/2014/main" id="{EA302C57-2FC1-458E-8163-FDAF066BDC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0188" y="2738438"/>
          <a:ext cx="2900362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11" r:id="rId3" imgW="1866090" imgH="634725" progId="Equation.3">
                  <p:embed/>
                </p:oleObj>
              </mc:Choice>
              <mc:Fallback>
                <p:oleObj r:id="rId3" imgW="1866090" imgH="634725" progId="Equation.3">
                  <p:embed/>
                  <p:pic>
                    <p:nvPicPr>
                      <p:cNvPr id="259077" name="Object 2">
                        <a:extLst>
                          <a:ext uri="{FF2B5EF4-FFF2-40B4-BE49-F238E27FC236}">
                            <a16:creationId xmlns:a16="http://schemas.microsoft.com/office/drawing/2014/main" id="{EA302C57-2FC1-458E-8163-FDAF066BDC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2738438"/>
                        <a:ext cx="2900362" cy="1108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8" name="Object 3">
            <a:extLst>
              <a:ext uri="{FF2B5EF4-FFF2-40B4-BE49-F238E27FC236}">
                <a16:creationId xmlns:a16="http://schemas.microsoft.com/office/drawing/2014/main" id="{92045E80-D961-4BF5-9BCB-717DBFB6EF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57625" y="1195388"/>
          <a:ext cx="3055938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12" r:id="rId5" imgW="1891479" imgH="482391" progId="Equation.3">
                  <p:embed/>
                </p:oleObj>
              </mc:Choice>
              <mc:Fallback>
                <p:oleObj r:id="rId5" imgW="1891479" imgH="482391" progId="Equation.3">
                  <p:embed/>
                  <p:pic>
                    <p:nvPicPr>
                      <p:cNvPr id="259078" name="Object 3">
                        <a:extLst>
                          <a:ext uri="{FF2B5EF4-FFF2-40B4-BE49-F238E27FC236}">
                            <a16:creationId xmlns:a16="http://schemas.microsoft.com/office/drawing/2014/main" id="{92045E80-D961-4BF5-9BCB-717DBFB6EF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25" y="1195388"/>
                        <a:ext cx="3055938" cy="8763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79" name="Object 4">
            <a:extLst>
              <a:ext uri="{FF2B5EF4-FFF2-40B4-BE49-F238E27FC236}">
                <a16:creationId xmlns:a16="http://schemas.microsoft.com/office/drawing/2014/main" id="{77E88713-9A28-44B3-B46A-CC9E2C9506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0188" y="5394325"/>
          <a:ext cx="3556000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13" r:id="rId7" imgW="2273300" imgH="609600" progId="Equation.3">
                  <p:embed/>
                </p:oleObj>
              </mc:Choice>
              <mc:Fallback>
                <p:oleObj r:id="rId7" imgW="2273300" imgH="609600" progId="Equation.3">
                  <p:embed/>
                  <p:pic>
                    <p:nvPicPr>
                      <p:cNvPr id="259079" name="Object 4">
                        <a:extLst>
                          <a:ext uri="{FF2B5EF4-FFF2-40B4-BE49-F238E27FC236}">
                            <a16:creationId xmlns:a16="http://schemas.microsoft.com/office/drawing/2014/main" id="{77E88713-9A28-44B3-B46A-CC9E2C9506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5394325"/>
                        <a:ext cx="3556000" cy="11064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0" name="Object 5">
            <a:extLst>
              <a:ext uri="{FF2B5EF4-FFF2-40B4-BE49-F238E27FC236}">
                <a16:creationId xmlns:a16="http://schemas.microsoft.com/office/drawing/2014/main" id="{51E6F698-B48A-495A-89CE-CDD5F02A56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6413" y="2738438"/>
          <a:ext cx="1700212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14" r:id="rId9" imgW="723586" imgH="431613" progId="Equation.3">
                  <p:embed/>
                </p:oleObj>
              </mc:Choice>
              <mc:Fallback>
                <p:oleObj r:id="rId9" imgW="723586" imgH="431613" progId="Equation.3">
                  <p:embed/>
                  <p:pic>
                    <p:nvPicPr>
                      <p:cNvPr id="259080" name="Object 5">
                        <a:extLst>
                          <a:ext uri="{FF2B5EF4-FFF2-40B4-BE49-F238E27FC236}">
                            <a16:creationId xmlns:a16="http://schemas.microsoft.com/office/drawing/2014/main" id="{51E6F698-B48A-495A-89CE-CDD5F02A56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6413" y="2738438"/>
                        <a:ext cx="1700212" cy="1119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1" name="Object 6">
            <a:extLst>
              <a:ext uri="{FF2B5EF4-FFF2-40B4-BE49-F238E27FC236}">
                <a16:creationId xmlns:a16="http://schemas.microsoft.com/office/drawing/2014/main" id="{5E166836-5F99-403F-8BB8-164904FE71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3238" y="5429250"/>
          <a:ext cx="2060575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15" r:id="rId11" imgW="1002865" imgH="457002" progId="Equation.3">
                  <p:embed/>
                </p:oleObj>
              </mc:Choice>
              <mc:Fallback>
                <p:oleObj r:id="rId11" imgW="1002865" imgH="457002" progId="Equation.3">
                  <p:embed/>
                  <p:pic>
                    <p:nvPicPr>
                      <p:cNvPr id="259081" name="Object 6">
                        <a:extLst>
                          <a:ext uri="{FF2B5EF4-FFF2-40B4-BE49-F238E27FC236}">
                            <a16:creationId xmlns:a16="http://schemas.microsoft.com/office/drawing/2014/main" id="{5E166836-5F99-403F-8BB8-164904FE71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3238" y="5429250"/>
                        <a:ext cx="2060575" cy="11572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2" name="Object 7">
            <a:extLst>
              <a:ext uri="{FF2B5EF4-FFF2-40B4-BE49-F238E27FC236}">
                <a16:creationId xmlns:a16="http://schemas.microsoft.com/office/drawing/2014/main" id="{2EE7D084-8A4D-440C-9CD6-929972A231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00188" y="4143375"/>
          <a:ext cx="3252787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16" r:id="rId13" imgW="2081896" imgH="571252" progId="Equation.3">
                  <p:embed/>
                </p:oleObj>
              </mc:Choice>
              <mc:Fallback>
                <p:oleObj r:id="rId13" imgW="2081896" imgH="571252" progId="Equation.3">
                  <p:embed/>
                  <p:pic>
                    <p:nvPicPr>
                      <p:cNvPr id="259082" name="Object 7">
                        <a:extLst>
                          <a:ext uri="{FF2B5EF4-FFF2-40B4-BE49-F238E27FC236}">
                            <a16:creationId xmlns:a16="http://schemas.microsoft.com/office/drawing/2014/main" id="{2EE7D084-8A4D-440C-9CD6-929972A231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4143375"/>
                        <a:ext cx="3252787" cy="1009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083" name="Object 8">
            <a:extLst>
              <a:ext uri="{FF2B5EF4-FFF2-40B4-BE49-F238E27FC236}">
                <a16:creationId xmlns:a16="http://schemas.microsoft.com/office/drawing/2014/main" id="{634489A0-F0D4-48EF-92B8-022BDF223B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72125" y="4143375"/>
          <a:ext cx="17160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717" r:id="rId15" imgW="901309" imgH="431613" progId="Equation.3">
                  <p:embed/>
                </p:oleObj>
              </mc:Choice>
              <mc:Fallback>
                <p:oleObj r:id="rId15" imgW="901309" imgH="431613" progId="Equation.3">
                  <p:embed/>
                  <p:pic>
                    <p:nvPicPr>
                      <p:cNvPr id="259083" name="Object 8">
                        <a:extLst>
                          <a:ext uri="{FF2B5EF4-FFF2-40B4-BE49-F238E27FC236}">
                            <a16:creationId xmlns:a16="http://schemas.microsoft.com/office/drawing/2014/main" id="{634489A0-F0D4-48EF-92B8-022BDF223B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25" y="4143375"/>
                        <a:ext cx="1716088" cy="10096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5" name="灯片编号占位符 1">
            <a:extLst>
              <a:ext uri="{FF2B5EF4-FFF2-40B4-BE49-F238E27FC236}">
                <a16:creationId xmlns:a16="http://schemas.microsoft.com/office/drawing/2014/main" id="{4C2067A6-94E7-45CB-A619-C97690A0B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64AFF02-69E2-4B69-BE13-C9C4CBCDEDB0}" type="slidenum">
              <a:rPr lang="en-US" altLang="zh-CN" b="0">
                <a:solidFill>
                  <a:srgbClr val="FF00FF"/>
                </a:solidFill>
              </a:rPr>
              <a:pPr/>
              <a:t>22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9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9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9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9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9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9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9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9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4" grpId="0"/>
      <p:bldP spid="259075" grpId="0"/>
      <p:bldP spid="25907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>
            <a:extLst>
              <a:ext uri="{FF2B5EF4-FFF2-40B4-BE49-F238E27FC236}">
                <a16:creationId xmlns:a16="http://schemas.microsoft.com/office/drawing/2014/main" id="{FD7833F8-45D4-4A91-92BA-FD6A30C3C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365125"/>
            <a:ext cx="8161338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hangingPunct="0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  <a:sym typeface="Symbol" panose="05050102010706020507" pitchFamily="18" charset="2"/>
              </a:rPr>
              <a:t>                                  </a:t>
            </a:r>
            <a:r>
              <a:rPr lang="zh-CN" altLang="en-US">
                <a:solidFill>
                  <a:schemeClr val="bg1"/>
                </a:solidFill>
              </a:rPr>
              <a:t>对波函数的运算、变换或操作</a:t>
            </a:r>
          </a:p>
        </p:txBody>
      </p:sp>
      <p:graphicFrame>
        <p:nvGraphicFramePr>
          <p:cNvPr id="295940" name="Object 2">
            <a:extLst>
              <a:ext uri="{FF2B5EF4-FFF2-40B4-BE49-F238E27FC236}">
                <a16:creationId xmlns:a16="http://schemas.microsoft.com/office/drawing/2014/main" id="{276109F7-BBF0-4F81-832D-845FDE85D7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8538" y="4054475"/>
          <a:ext cx="269081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92" r:id="rId3" imgW="1650284" imgH="291973" progId="Equation.3">
                  <p:embed/>
                </p:oleObj>
              </mc:Choice>
              <mc:Fallback>
                <p:oleObj r:id="rId3" imgW="1650284" imgH="291973" progId="Equation.3">
                  <p:embed/>
                  <p:pic>
                    <p:nvPicPr>
                      <p:cNvPr id="295940" name="Object 2">
                        <a:extLst>
                          <a:ext uri="{FF2B5EF4-FFF2-40B4-BE49-F238E27FC236}">
                            <a16:creationId xmlns:a16="http://schemas.microsoft.com/office/drawing/2014/main" id="{276109F7-BBF0-4F81-832D-845FDE85D7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8538" y="4054475"/>
                        <a:ext cx="2690812" cy="517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41" name="Object 3">
            <a:extLst>
              <a:ext uri="{FF2B5EF4-FFF2-40B4-BE49-F238E27FC236}">
                <a16:creationId xmlns:a16="http://schemas.microsoft.com/office/drawing/2014/main" id="{74BA3580-C521-463B-9BBA-2AFFC00BFB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4438" y="1714500"/>
          <a:ext cx="123983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93" r:id="rId5" imgW="863225" imgH="558558" progId="Equation.3">
                  <p:embed/>
                </p:oleObj>
              </mc:Choice>
              <mc:Fallback>
                <p:oleObj r:id="rId5" imgW="863225" imgH="558558" progId="Equation.3">
                  <p:embed/>
                  <p:pic>
                    <p:nvPicPr>
                      <p:cNvPr id="295941" name="Object 3">
                        <a:extLst>
                          <a:ext uri="{FF2B5EF4-FFF2-40B4-BE49-F238E27FC236}">
                            <a16:creationId xmlns:a16="http://schemas.microsoft.com/office/drawing/2014/main" id="{74BA3580-C521-463B-9BBA-2AFFC00BFB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1714500"/>
                        <a:ext cx="1239837" cy="942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5942" name="Object 4">
            <a:extLst>
              <a:ext uri="{FF2B5EF4-FFF2-40B4-BE49-F238E27FC236}">
                <a16:creationId xmlns:a16="http://schemas.microsoft.com/office/drawing/2014/main" id="{29D61E72-2B8F-4489-B621-A4B0DC8FE0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7613" y="4910138"/>
          <a:ext cx="1068387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94" r:id="rId7" imgW="710583" imgH="317225" progId="Equation.3">
                  <p:embed/>
                </p:oleObj>
              </mc:Choice>
              <mc:Fallback>
                <p:oleObj r:id="rId7" imgW="710583" imgH="317225" progId="Equation.3">
                  <p:embed/>
                  <p:pic>
                    <p:nvPicPr>
                      <p:cNvPr id="295942" name="Object 4">
                        <a:extLst>
                          <a:ext uri="{FF2B5EF4-FFF2-40B4-BE49-F238E27FC236}">
                            <a16:creationId xmlns:a16="http://schemas.microsoft.com/office/drawing/2014/main" id="{29D61E72-2B8F-4489-B621-A4B0DC8FE0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613" y="4910138"/>
                        <a:ext cx="1068387" cy="5191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7">
            <a:extLst>
              <a:ext uri="{FF2B5EF4-FFF2-40B4-BE49-F238E27FC236}">
                <a16:creationId xmlns:a16="http://schemas.microsoft.com/office/drawing/2014/main" id="{24FB6750-9E21-4769-AB0D-EBC4EA78D9ED}"/>
              </a:ext>
            </a:extLst>
          </p:cNvPr>
          <p:cNvGrpSpPr>
            <a:grpSpLocks/>
          </p:cNvGrpSpPr>
          <p:nvPr/>
        </p:nvGrpSpPr>
        <p:grpSpPr bwMode="auto">
          <a:xfrm>
            <a:off x="3816350" y="3984625"/>
            <a:ext cx="4613275" cy="515938"/>
            <a:chOff x="2299" y="1418"/>
            <a:chExt cx="2906" cy="325"/>
          </a:xfrm>
        </p:grpSpPr>
        <p:sp>
          <p:nvSpPr>
            <p:cNvPr id="22534" name="Rectangle 8">
              <a:extLst>
                <a:ext uri="{FF2B5EF4-FFF2-40B4-BE49-F238E27FC236}">
                  <a16:creationId xmlns:a16="http://schemas.microsoft.com/office/drawing/2014/main" id="{F77293C5-E5B2-4A4C-AD08-D39883D70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9" y="1430"/>
              <a:ext cx="290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>
                  <a:solidFill>
                    <a:schemeClr val="bg1"/>
                  </a:solidFill>
                  <a:latin typeface="SimHei" panose="02010609060101010101" pitchFamily="49" charset="-122"/>
                </a:rPr>
                <a:t>：算符   代表用   乘波函数</a:t>
              </a:r>
              <a:r>
                <a:rPr lang="zh-CN" altLang="en-US" b="0">
                  <a:solidFill>
                    <a:schemeClr val="bg1"/>
                  </a:solidFill>
                  <a:latin typeface="SimHei" panose="02010609060101010101" pitchFamily="49" charset="-122"/>
                </a:rPr>
                <a:t> </a:t>
              </a:r>
            </a:p>
          </p:txBody>
        </p:sp>
        <p:graphicFrame>
          <p:nvGraphicFramePr>
            <p:cNvPr id="22535" name="Object 10">
              <a:extLst>
                <a:ext uri="{FF2B5EF4-FFF2-40B4-BE49-F238E27FC236}">
                  <a16:creationId xmlns:a16="http://schemas.microsoft.com/office/drawing/2014/main" id="{F86E787A-2DBE-4898-B825-136F81C6A6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06" y="1418"/>
            <a:ext cx="219" cy="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795" r:id="rId9" imgW="164885" imgH="240986" progId="Equation.3">
                    <p:embed/>
                  </p:oleObj>
                </mc:Choice>
                <mc:Fallback>
                  <p:oleObj r:id="rId9" imgW="164885" imgH="240986" progId="Equation.3">
                    <p:embed/>
                    <p:pic>
                      <p:nvPicPr>
                        <p:cNvPr id="22535" name="Object 10">
                          <a:extLst>
                            <a:ext uri="{FF2B5EF4-FFF2-40B4-BE49-F238E27FC236}">
                              <a16:creationId xmlns:a16="http://schemas.microsoft.com/office/drawing/2014/main" id="{F86E787A-2DBE-4898-B825-136F81C6A6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6" y="1418"/>
                          <a:ext cx="219" cy="3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36" name="Object 11">
              <a:extLst>
                <a:ext uri="{FF2B5EF4-FFF2-40B4-BE49-F238E27FC236}">
                  <a16:creationId xmlns:a16="http://schemas.microsoft.com/office/drawing/2014/main" id="{A2A4A565-B25D-4B0F-9075-40F55428EE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5" y="1473"/>
            <a:ext cx="23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796" r:id="rId11" imgW="164814" imgH="177492" progId="Equation.3">
                    <p:embed/>
                  </p:oleObj>
                </mc:Choice>
                <mc:Fallback>
                  <p:oleObj r:id="rId11" imgW="164814" imgH="177492" progId="Equation.3">
                    <p:embed/>
                    <p:pic>
                      <p:nvPicPr>
                        <p:cNvPr id="22536" name="Object 11">
                          <a:extLst>
                            <a:ext uri="{FF2B5EF4-FFF2-40B4-BE49-F238E27FC236}">
                              <a16:creationId xmlns:a16="http://schemas.microsoft.com/office/drawing/2014/main" id="{A2A4A565-B25D-4B0F-9075-40F55428EE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5" y="1473"/>
                          <a:ext cx="232" cy="25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5947" name="Rectangle 11">
            <a:extLst>
              <a:ext uri="{FF2B5EF4-FFF2-40B4-BE49-F238E27FC236}">
                <a16:creationId xmlns:a16="http://schemas.microsoft.com/office/drawing/2014/main" id="{641244A2-8AEB-44D8-A589-92C0B92D9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425" y="4895850"/>
            <a:ext cx="4164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：对波函数取复共轭</a:t>
            </a:r>
            <a:endParaRPr lang="zh-CN" altLang="en-US" b="0">
              <a:solidFill>
                <a:schemeClr val="bg1"/>
              </a:solidFill>
            </a:endParaRPr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B0D354CC-71DE-4F30-B12C-9378D0251B74}"/>
              </a:ext>
            </a:extLst>
          </p:cNvPr>
          <p:cNvGrpSpPr>
            <a:grpSpLocks/>
          </p:cNvGrpSpPr>
          <p:nvPr/>
        </p:nvGrpSpPr>
        <p:grpSpPr bwMode="auto">
          <a:xfrm>
            <a:off x="2770188" y="1689100"/>
            <a:ext cx="5730875" cy="954088"/>
            <a:chOff x="1271" y="1904"/>
            <a:chExt cx="3610" cy="601"/>
          </a:xfrm>
        </p:grpSpPr>
        <p:sp>
          <p:nvSpPr>
            <p:cNvPr id="22539" name="Rectangle 13">
              <a:extLst>
                <a:ext uri="{FF2B5EF4-FFF2-40B4-BE49-F238E27FC236}">
                  <a16:creationId xmlns:a16="http://schemas.microsoft.com/office/drawing/2014/main" id="{3FEFDD8B-5863-4CEC-AC1C-E0F9BF15B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1" y="2033"/>
              <a:ext cx="361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>
                  <a:solidFill>
                    <a:schemeClr val="bg1"/>
                  </a:solidFill>
                  <a:latin typeface="SimHei" panose="02010609060101010101" pitchFamily="49" charset="-122"/>
                </a:rPr>
                <a:t>：算符    代表对波函数关于   求导</a:t>
              </a:r>
              <a:endParaRPr lang="zh-CN" altLang="en-US" b="0">
                <a:solidFill>
                  <a:schemeClr val="bg1"/>
                </a:solidFill>
                <a:latin typeface="SimHei" panose="02010609060101010101" pitchFamily="49" charset="-122"/>
              </a:endParaRPr>
            </a:p>
          </p:txBody>
        </p:sp>
        <p:graphicFrame>
          <p:nvGraphicFramePr>
            <p:cNvPr id="22540" name="Object 8">
              <a:extLst>
                <a:ext uri="{FF2B5EF4-FFF2-40B4-BE49-F238E27FC236}">
                  <a16:creationId xmlns:a16="http://schemas.microsoft.com/office/drawing/2014/main" id="{B421A6BC-E8BA-4155-9361-557AEF07D5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99" y="1904"/>
            <a:ext cx="272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797" r:id="rId13" imgW="253780" imgH="558315" progId="Equation.3">
                    <p:embed/>
                  </p:oleObj>
                </mc:Choice>
                <mc:Fallback>
                  <p:oleObj r:id="rId13" imgW="253780" imgH="558315" progId="Equation.3">
                    <p:embed/>
                    <p:pic>
                      <p:nvPicPr>
                        <p:cNvPr id="22540" name="Object 8">
                          <a:extLst>
                            <a:ext uri="{FF2B5EF4-FFF2-40B4-BE49-F238E27FC236}">
                              <a16:creationId xmlns:a16="http://schemas.microsoft.com/office/drawing/2014/main" id="{B421A6BC-E8BA-4155-9361-557AEF07D5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9" y="1904"/>
                          <a:ext cx="272" cy="60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1" name="Object 9">
              <a:extLst>
                <a:ext uri="{FF2B5EF4-FFF2-40B4-BE49-F238E27FC236}">
                  <a16:creationId xmlns:a16="http://schemas.microsoft.com/office/drawing/2014/main" id="{F1AC8FC8-18C9-4B4E-A283-C48BF9EB335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2066"/>
            <a:ext cx="1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798" r:id="rId15" imgW="88554" imgH="151807" progId="Equation.3">
                    <p:embed/>
                  </p:oleObj>
                </mc:Choice>
                <mc:Fallback>
                  <p:oleObj r:id="rId15" imgW="88554" imgH="151807" progId="Equation.3">
                    <p:embed/>
                    <p:pic>
                      <p:nvPicPr>
                        <p:cNvPr id="22541" name="Object 9">
                          <a:extLst>
                            <a:ext uri="{FF2B5EF4-FFF2-40B4-BE49-F238E27FC236}">
                              <a16:creationId xmlns:a16="http://schemas.microsoft.com/office/drawing/2014/main" id="{F1AC8FC8-18C9-4B4E-A283-C48BF9EB335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066"/>
                          <a:ext cx="156" cy="27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5952" name="Object 5">
            <a:extLst>
              <a:ext uri="{FF2B5EF4-FFF2-40B4-BE49-F238E27FC236}">
                <a16:creationId xmlns:a16="http://schemas.microsoft.com/office/drawing/2014/main" id="{C750711D-8710-47A2-BEA4-9C41FAF316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4438" y="2843213"/>
          <a:ext cx="13208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99" r:id="rId17" imgW="889000" imgH="558800" progId="Equation.3">
                  <p:embed/>
                </p:oleObj>
              </mc:Choice>
              <mc:Fallback>
                <p:oleObj r:id="rId17" imgW="889000" imgH="558800" progId="Equation.3">
                  <p:embed/>
                  <p:pic>
                    <p:nvPicPr>
                      <p:cNvPr id="295952" name="Object 5">
                        <a:extLst>
                          <a:ext uri="{FF2B5EF4-FFF2-40B4-BE49-F238E27FC236}">
                            <a16:creationId xmlns:a16="http://schemas.microsoft.com/office/drawing/2014/main" id="{C750711D-8710-47A2-BEA4-9C41FAF316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2843213"/>
                        <a:ext cx="1320800" cy="942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7">
            <a:extLst>
              <a:ext uri="{FF2B5EF4-FFF2-40B4-BE49-F238E27FC236}">
                <a16:creationId xmlns:a16="http://schemas.microsoft.com/office/drawing/2014/main" id="{FD403F6D-32FA-4FF2-A156-73252FB872E9}"/>
              </a:ext>
            </a:extLst>
          </p:cNvPr>
          <p:cNvGrpSpPr>
            <a:grpSpLocks/>
          </p:cNvGrpSpPr>
          <p:nvPr/>
        </p:nvGrpSpPr>
        <p:grpSpPr bwMode="auto">
          <a:xfrm>
            <a:off x="2786063" y="2857500"/>
            <a:ext cx="5622925" cy="954088"/>
            <a:chOff x="1241" y="2650"/>
            <a:chExt cx="3542" cy="601"/>
          </a:xfrm>
        </p:grpSpPr>
        <p:sp>
          <p:nvSpPr>
            <p:cNvPr id="22544" name="Rectangle 18">
              <a:extLst>
                <a:ext uri="{FF2B5EF4-FFF2-40B4-BE49-F238E27FC236}">
                  <a16:creationId xmlns:a16="http://schemas.microsoft.com/office/drawing/2014/main" id="{15BAAA46-ADAA-4F3F-AA65-1C6EA2F72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1" y="2750"/>
              <a:ext cx="354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>
                  <a:solidFill>
                    <a:schemeClr val="bg1"/>
                  </a:solidFill>
                  <a:latin typeface="SimHei" panose="02010609060101010101" pitchFamily="49" charset="-122"/>
                </a:rPr>
                <a:t>：算符    代表对波函数关于   求导</a:t>
              </a:r>
              <a:endParaRPr lang="zh-CN" altLang="en-US" b="0">
                <a:solidFill>
                  <a:schemeClr val="bg1"/>
                </a:solidFill>
                <a:latin typeface="SimHei" panose="02010609060101010101" pitchFamily="49" charset="-122"/>
              </a:endParaRPr>
            </a:p>
          </p:txBody>
        </p:sp>
        <p:graphicFrame>
          <p:nvGraphicFramePr>
            <p:cNvPr id="22545" name="Object 6">
              <a:extLst>
                <a:ext uri="{FF2B5EF4-FFF2-40B4-BE49-F238E27FC236}">
                  <a16:creationId xmlns:a16="http://schemas.microsoft.com/office/drawing/2014/main" id="{EBC6DD50-95EA-472F-ABAC-E547EA64470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16" y="2650"/>
            <a:ext cx="314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800" r:id="rId19" imgW="291973" imgH="558558" progId="Equation.3">
                    <p:embed/>
                  </p:oleObj>
                </mc:Choice>
                <mc:Fallback>
                  <p:oleObj r:id="rId19" imgW="291973" imgH="558558" progId="Equation.3">
                    <p:embed/>
                    <p:pic>
                      <p:nvPicPr>
                        <p:cNvPr id="22545" name="Object 6">
                          <a:extLst>
                            <a:ext uri="{FF2B5EF4-FFF2-40B4-BE49-F238E27FC236}">
                              <a16:creationId xmlns:a16="http://schemas.microsoft.com/office/drawing/2014/main" id="{EBC6DD50-95EA-472F-ABAC-E547EA64470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6" y="2650"/>
                          <a:ext cx="314" cy="601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6" name="Object 7">
              <a:extLst>
                <a:ext uri="{FF2B5EF4-FFF2-40B4-BE49-F238E27FC236}">
                  <a16:creationId xmlns:a16="http://schemas.microsoft.com/office/drawing/2014/main" id="{BCB869AE-716F-4A92-821B-C37CA7F2D7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1" y="2802"/>
            <a:ext cx="23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7801" r:id="rId21" imgW="164814" imgH="177492" progId="Equation.3">
                    <p:embed/>
                  </p:oleObj>
                </mc:Choice>
                <mc:Fallback>
                  <p:oleObj r:id="rId21" imgW="164814" imgH="177492" progId="Equation.3">
                    <p:embed/>
                    <p:pic>
                      <p:nvPicPr>
                        <p:cNvPr id="22546" name="Object 7">
                          <a:extLst>
                            <a:ext uri="{FF2B5EF4-FFF2-40B4-BE49-F238E27FC236}">
                              <a16:creationId xmlns:a16="http://schemas.microsoft.com/office/drawing/2014/main" id="{BCB869AE-716F-4A92-821B-C37CA7F2D7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1" y="2802"/>
                          <a:ext cx="232" cy="25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5957" name="Rectangle 21">
            <a:extLst>
              <a:ext uri="{FF2B5EF4-FFF2-40B4-BE49-F238E27FC236}">
                <a16:creationId xmlns:a16="http://schemas.microsoft.com/office/drawing/2014/main" id="{9BE49BB9-AC21-4D7C-9F47-59FB95C69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1313" y="5824538"/>
            <a:ext cx="6103937" cy="461962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>
                <a:solidFill>
                  <a:srgbClr val="FF0000"/>
                </a:solidFill>
              </a:rPr>
              <a:t>算符是通过对波函数的作用关系来定义的</a:t>
            </a:r>
          </a:p>
        </p:txBody>
      </p:sp>
      <p:sp>
        <p:nvSpPr>
          <p:cNvPr id="295958" name="Rectangle 22">
            <a:extLst>
              <a:ext uri="{FF2B5EF4-FFF2-40B4-BE49-F238E27FC236}">
                <a16:creationId xmlns:a16="http://schemas.microsoft.com/office/drawing/2014/main" id="{292E9F59-95F6-475B-8F6D-8B87A704D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1033463"/>
            <a:ext cx="1057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solidFill>
                  <a:schemeClr val="bg1"/>
                </a:solidFill>
              </a:rPr>
              <a:t>例如</a:t>
            </a:r>
            <a:r>
              <a:rPr lang="en-US" altLang="zh-CN">
                <a:solidFill>
                  <a:schemeClr val="bg1"/>
                </a:solidFill>
              </a:rPr>
              <a:t>: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5959" name="Rectangle 23">
            <a:extLst>
              <a:ext uri="{FF2B5EF4-FFF2-40B4-BE49-F238E27FC236}">
                <a16:creationId xmlns:a16="http://schemas.microsoft.com/office/drawing/2014/main" id="{028ECCBF-AC51-49F8-A3F8-4320795B7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57188"/>
            <a:ext cx="3630613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CN" altLang="en-US">
                <a:solidFill>
                  <a:srgbClr val="FFFF00"/>
                </a:solidFill>
              </a:rPr>
              <a:t>算符</a:t>
            </a:r>
            <a:r>
              <a:rPr lang="en-US" altLang="zh-CN">
                <a:solidFill>
                  <a:srgbClr val="FFFF00"/>
                </a:solidFill>
              </a:rPr>
              <a:t>(operator)</a:t>
            </a:r>
          </a:p>
        </p:txBody>
      </p:sp>
      <p:sp>
        <p:nvSpPr>
          <p:cNvPr id="22550" name="灯片编号占位符 1">
            <a:extLst>
              <a:ext uri="{FF2B5EF4-FFF2-40B4-BE49-F238E27FC236}">
                <a16:creationId xmlns:a16="http://schemas.microsoft.com/office/drawing/2014/main" id="{B5BA3CC4-B394-4511-815A-C096F0B58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65A5618-1BA5-4159-9084-DF7BB29605F1}" type="slidenum">
              <a:rPr lang="en-US" altLang="zh-CN" b="0">
                <a:solidFill>
                  <a:srgbClr val="FF00FF"/>
                </a:solidFill>
              </a:rPr>
              <a:pPr/>
              <a:t>23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8" grpId="0"/>
      <p:bldP spid="295947" grpId="0"/>
      <p:bldP spid="295957" grpId="0" animBg="1"/>
      <p:bldP spid="295958" grpId="0"/>
      <p:bldP spid="2959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>
            <a:extLst>
              <a:ext uri="{FF2B5EF4-FFF2-40B4-BE49-F238E27FC236}">
                <a16:creationId xmlns:a16="http://schemas.microsoft.com/office/drawing/2014/main" id="{37DAFFCB-D31F-499E-B727-F535B002BFB7}"/>
              </a:ext>
            </a:extLst>
          </p:cNvPr>
          <p:cNvGrpSpPr>
            <a:grpSpLocks/>
          </p:cNvGrpSpPr>
          <p:nvPr/>
        </p:nvGrpSpPr>
        <p:grpSpPr bwMode="auto">
          <a:xfrm>
            <a:off x="1428750" y="1044575"/>
            <a:ext cx="6000750" cy="1027113"/>
            <a:chOff x="985" y="918"/>
            <a:chExt cx="3780" cy="647"/>
          </a:xfrm>
        </p:grpSpPr>
        <p:graphicFrame>
          <p:nvGraphicFramePr>
            <p:cNvPr id="23554" name="Object 5">
              <a:extLst>
                <a:ext uri="{FF2B5EF4-FFF2-40B4-BE49-F238E27FC236}">
                  <a16:creationId xmlns:a16="http://schemas.microsoft.com/office/drawing/2014/main" id="{602C009E-1FD8-4C8F-9767-B20F3E12151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85" y="918"/>
            <a:ext cx="1087" cy="6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740" r:id="rId3" imgW="799753" imgH="431613" progId="Equation.3">
                    <p:embed/>
                  </p:oleObj>
                </mc:Choice>
                <mc:Fallback>
                  <p:oleObj r:id="rId3" imgW="799753" imgH="431613" progId="Equation.3">
                    <p:embed/>
                    <p:pic>
                      <p:nvPicPr>
                        <p:cNvPr id="23554" name="Object 5">
                          <a:extLst>
                            <a:ext uri="{FF2B5EF4-FFF2-40B4-BE49-F238E27FC236}">
                              <a16:creationId xmlns:a16="http://schemas.microsoft.com/office/drawing/2014/main" id="{602C009E-1FD8-4C8F-9767-B20F3E12151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5" y="918"/>
                          <a:ext cx="1087" cy="64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5" name="Object 6">
              <a:extLst>
                <a:ext uri="{FF2B5EF4-FFF2-40B4-BE49-F238E27FC236}">
                  <a16:creationId xmlns:a16="http://schemas.microsoft.com/office/drawing/2014/main" id="{B40EE509-788A-4F15-A0AE-EA893BC69E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36" y="919"/>
            <a:ext cx="1229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741" r:id="rId5" imgW="1040948" imgH="444307" progId="Equation.3">
                    <p:embed/>
                  </p:oleObj>
                </mc:Choice>
                <mc:Fallback>
                  <p:oleObj r:id="rId5" imgW="1040948" imgH="444307" progId="Equation.3">
                    <p:embed/>
                    <p:pic>
                      <p:nvPicPr>
                        <p:cNvPr id="23555" name="Object 6">
                          <a:extLst>
                            <a:ext uri="{FF2B5EF4-FFF2-40B4-BE49-F238E27FC236}">
                              <a16:creationId xmlns:a16="http://schemas.microsoft.com/office/drawing/2014/main" id="{B40EE509-788A-4F15-A0AE-EA893BC69E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6" y="919"/>
                          <a:ext cx="1229" cy="6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6" name="Object 7">
              <a:extLst>
                <a:ext uri="{FF2B5EF4-FFF2-40B4-BE49-F238E27FC236}">
                  <a16:creationId xmlns:a16="http://schemas.microsoft.com/office/drawing/2014/main" id="{89338342-8899-45D0-9B24-A586DD3B9D9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95" y="919"/>
            <a:ext cx="1220" cy="6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742" r:id="rId7" imgW="1002865" imgH="431613" progId="Equation.3">
                    <p:embed/>
                  </p:oleObj>
                </mc:Choice>
                <mc:Fallback>
                  <p:oleObj r:id="rId7" imgW="1002865" imgH="431613" progId="Equation.3">
                    <p:embed/>
                    <p:pic>
                      <p:nvPicPr>
                        <p:cNvPr id="23556" name="Object 7">
                          <a:extLst>
                            <a:ext uri="{FF2B5EF4-FFF2-40B4-BE49-F238E27FC236}">
                              <a16:creationId xmlns:a16="http://schemas.microsoft.com/office/drawing/2014/main" id="{89338342-8899-45D0-9B24-A586DD3B9D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" y="919"/>
                          <a:ext cx="1220" cy="646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38100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3421" name="Text Box 13">
            <a:extLst>
              <a:ext uri="{FF2B5EF4-FFF2-40B4-BE49-F238E27FC236}">
                <a16:creationId xmlns:a16="http://schemas.microsoft.com/office/drawing/2014/main" id="{85506CAF-B6C8-4705-9226-543D3B09B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75" y="2538413"/>
            <a:ext cx="551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对于非相对论性自由粒子：</a:t>
            </a:r>
          </a:p>
        </p:txBody>
      </p:sp>
      <p:graphicFrame>
        <p:nvGraphicFramePr>
          <p:cNvPr id="273422" name="Object 2">
            <a:extLst>
              <a:ext uri="{FF2B5EF4-FFF2-40B4-BE49-F238E27FC236}">
                <a16:creationId xmlns:a16="http://schemas.microsoft.com/office/drawing/2014/main" id="{BC24BC4E-75C1-4646-8FDD-E96704AFAF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14938" y="2295525"/>
          <a:ext cx="1373187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43" r:id="rId9" imgW="558558" imgH="431613" progId="Equation.3">
                  <p:embed/>
                </p:oleObj>
              </mc:Choice>
              <mc:Fallback>
                <p:oleObj r:id="rId9" imgW="558558" imgH="431613" progId="Equation.3">
                  <p:embed/>
                  <p:pic>
                    <p:nvPicPr>
                      <p:cNvPr id="273422" name="Object 2">
                        <a:extLst>
                          <a:ext uri="{FF2B5EF4-FFF2-40B4-BE49-F238E27FC236}">
                            <a16:creationId xmlns:a16="http://schemas.microsoft.com/office/drawing/2014/main" id="{BC24BC4E-75C1-4646-8FDD-E96704AFAF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2295525"/>
                        <a:ext cx="1373187" cy="990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23" name="Text Box 15">
            <a:extLst>
              <a:ext uri="{FF2B5EF4-FFF2-40B4-BE49-F238E27FC236}">
                <a16:creationId xmlns:a16="http://schemas.microsoft.com/office/drawing/2014/main" id="{9EEFD026-7F6B-4253-A37F-234B4022A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3838575"/>
            <a:ext cx="3262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</a:rPr>
              <a:t>算符间对应关系：</a:t>
            </a:r>
          </a:p>
        </p:txBody>
      </p:sp>
      <p:graphicFrame>
        <p:nvGraphicFramePr>
          <p:cNvPr id="273424" name="Object 3">
            <a:extLst>
              <a:ext uri="{FF2B5EF4-FFF2-40B4-BE49-F238E27FC236}">
                <a16:creationId xmlns:a16="http://schemas.microsoft.com/office/drawing/2014/main" id="{82FF11D0-EDEB-4D07-A7C7-45ED787646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0600" y="3586163"/>
          <a:ext cx="2684463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44" r:id="rId11" imgW="1244060" imgH="444307" progId="Equation.3">
                  <p:embed/>
                </p:oleObj>
              </mc:Choice>
              <mc:Fallback>
                <p:oleObj r:id="rId11" imgW="1244060" imgH="444307" progId="Equation.3">
                  <p:embed/>
                  <p:pic>
                    <p:nvPicPr>
                      <p:cNvPr id="273424" name="Object 3">
                        <a:extLst>
                          <a:ext uri="{FF2B5EF4-FFF2-40B4-BE49-F238E27FC236}">
                            <a16:creationId xmlns:a16="http://schemas.microsoft.com/office/drawing/2014/main" id="{82FF11D0-EDEB-4D07-A7C7-45ED787646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0600" y="3586163"/>
                        <a:ext cx="2684463" cy="1057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27" name="Text Box 19">
            <a:extLst>
              <a:ext uri="{FF2B5EF4-FFF2-40B4-BE49-F238E27FC236}">
                <a16:creationId xmlns:a16="http://schemas.microsoft.com/office/drawing/2014/main" id="{60BBED24-B995-4B54-84B6-073561C44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8" y="4824413"/>
            <a:ext cx="7651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solidFill>
                  <a:schemeClr val="bg1"/>
                </a:solidFill>
              </a:rPr>
              <a:t>作用于波函数，得</a:t>
            </a:r>
            <a:r>
              <a:rPr lang="zh-CN" altLang="en-US">
                <a:solidFill>
                  <a:srgbClr val="FFFF00"/>
                </a:solidFill>
              </a:rPr>
              <a:t>自由粒子薛定谔方程</a:t>
            </a:r>
            <a:r>
              <a:rPr lang="en-US" altLang="zh-CN">
                <a:solidFill>
                  <a:srgbClr val="FFFF00"/>
                </a:solidFill>
              </a:rPr>
              <a:t>:</a:t>
            </a:r>
            <a:endParaRPr lang="zh-CN" altLang="en-US">
              <a:solidFill>
                <a:srgbClr val="FFFF00"/>
              </a:solidFill>
            </a:endParaRPr>
          </a:p>
        </p:txBody>
      </p:sp>
      <p:graphicFrame>
        <p:nvGraphicFramePr>
          <p:cNvPr id="273431" name="Object 4">
            <a:extLst>
              <a:ext uri="{FF2B5EF4-FFF2-40B4-BE49-F238E27FC236}">
                <a16:creationId xmlns:a16="http://schemas.microsoft.com/office/drawing/2014/main" id="{3E9D3DF7-5D61-427D-B7AC-2FEE0CCAC6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6313" y="5443538"/>
          <a:ext cx="45466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45" r:id="rId13" imgW="2107285" imgH="444307" progId="Equation.3">
                  <p:embed/>
                </p:oleObj>
              </mc:Choice>
              <mc:Fallback>
                <p:oleObj r:id="rId13" imgW="2107285" imgH="444307" progId="Equation.3">
                  <p:embed/>
                  <p:pic>
                    <p:nvPicPr>
                      <p:cNvPr id="273431" name="Object 4">
                        <a:extLst>
                          <a:ext uri="{FF2B5EF4-FFF2-40B4-BE49-F238E27FC236}">
                            <a16:creationId xmlns:a16="http://schemas.microsoft.com/office/drawing/2014/main" id="{3E9D3DF7-5D61-427D-B7AC-2FEE0CCAC6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5443538"/>
                        <a:ext cx="4546600" cy="1057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3432" name="Text Box 24">
            <a:extLst>
              <a:ext uri="{FF2B5EF4-FFF2-40B4-BE49-F238E27FC236}">
                <a16:creationId xmlns:a16="http://schemas.microsoft.com/office/drawing/2014/main" id="{309511B4-914D-476B-BC51-473CC96A1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3" y="452438"/>
            <a:ext cx="6061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算符和力学量的对应关系：</a:t>
            </a:r>
          </a:p>
        </p:txBody>
      </p:sp>
      <p:sp>
        <p:nvSpPr>
          <p:cNvPr id="23564" name="灯片编号占位符 1">
            <a:extLst>
              <a:ext uri="{FF2B5EF4-FFF2-40B4-BE49-F238E27FC236}">
                <a16:creationId xmlns:a16="http://schemas.microsoft.com/office/drawing/2014/main" id="{F1EB85E5-82B8-4CFC-A8FD-6A3DBD303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A39031C-4D84-416C-8B44-FB64163FEA58}" type="slidenum">
              <a:rPr lang="en-US" altLang="zh-CN" b="0">
                <a:solidFill>
                  <a:srgbClr val="FF00FF"/>
                </a:solidFill>
              </a:rPr>
              <a:pPr/>
              <a:t>24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27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21" grpId="0"/>
      <p:bldP spid="273423" grpId="0"/>
      <p:bldP spid="273427" grpId="0"/>
      <p:bldP spid="2734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Text Box 2">
            <a:extLst>
              <a:ext uri="{FF2B5EF4-FFF2-40B4-BE49-F238E27FC236}">
                <a16:creationId xmlns:a16="http://schemas.microsoft.com/office/drawing/2014/main" id="{5AB7A4EF-F1C5-4096-BD87-6BC4D0569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" y="1241425"/>
            <a:ext cx="799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设粒子在势场 </a:t>
            </a:r>
            <a:r>
              <a:rPr lang="en-US" altLang="zh-CN">
                <a:solidFill>
                  <a:srgbClr val="FFFF00"/>
                </a:solidFill>
              </a:rPr>
              <a:t>U(x,t) </a:t>
            </a:r>
            <a:r>
              <a:rPr lang="zh-CN" altLang="en-US">
                <a:solidFill>
                  <a:schemeClr val="bg1"/>
                </a:solidFill>
              </a:rPr>
              <a:t>中运动，能量关系为</a:t>
            </a:r>
          </a:p>
        </p:txBody>
      </p:sp>
      <p:graphicFrame>
        <p:nvGraphicFramePr>
          <p:cNvPr id="274436" name="Object 2">
            <a:extLst>
              <a:ext uri="{FF2B5EF4-FFF2-40B4-BE49-F238E27FC236}">
                <a16:creationId xmlns:a16="http://schemas.microsoft.com/office/drawing/2014/main" id="{16D2880A-6FAD-44DF-8DD7-71A5771942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9275" y="1857375"/>
          <a:ext cx="281622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07" r:id="rId3" imgW="1129810" imgH="431613" progId="Equation.3">
                  <p:embed/>
                </p:oleObj>
              </mc:Choice>
              <mc:Fallback>
                <p:oleObj r:id="rId3" imgW="1129810" imgH="431613" progId="Equation.3">
                  <p:embed/>
                  <p:pic>
                    <p:nvPicPr>
                      <p:cNvPr id="274436" name="Object 2">
                        <a:extLst>
                          <a:ext uri="{FF2B5EF4-FFF2-40B4-BE49-F238E27FC236}">
                            <a16:creationId xmlns:a16="http://schemas.microsoft.com/office/drawing/2014/main" id="{16D2880A-6FAD-44DF-8DD7-71A5771942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275" y="1857375"/>
                        <a:ext cx="2816225" cy="10715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7" name="Rectangle 15">
            <a:extLst>
              <a:ext uri="{FF2B5EF4-FFF2-40B4-BE49-F238E27FC236}">
                <a16:creationId xmlns:a16="http://schemas.microsoft.com/office/drawing/2014/main" id="{6AA347BB-B644-4E4F-81C7-337EE90E9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" y="609600"/>
            <a:ext cx="7521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solidFill>
                  <a:srgbClr val="FFFF00"/>
                </a:solidFill>
              </a:rPr>
              <a:t>薛定谔方程（粒子在势场</a:t>
            </a:r>
            <a:r>
              <a:rPr lang="en-US" altLang="zh-CN">
                <a:solidFill>
                  <a:srgbClr val="FFFF00"/>
                </a:solidFill>
              </a:rPr>
              <a:t>U(x,t) </a:t>
            </a:r>
            <a:r>
              <a:rPr lang="zh-CN" altLang="en-US">
                <a:solidFill>
                  <a:srgbClr val="FFFF00"/>
                </a:solidFill>
              </a:rPr>
              <a:t>中运动）</a:t>
            </a:r>
          </a:p>
        </p:txBody>
      </p:sp>
      <p:sp>
        <p:nvSpPr>
          <p:cNvPr id="274452" name="Text Box 20">
            <a:extLst>
              <a:ext uri="{FF2B5EF4-FFF2-40B4-BE49-F238E27FC236}">
                <a16:creationId xmlns:a16="http://schemas.microsoft.com/office/drawing/2014/main" id="{D2E7C4C6-3180-4E6B-874E-02097951A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625" y="3500438"/>
            <a:ext cx="3262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rgbClr val="FFFF00"/>
                </a:solidFill>
              </a:rPr>
              <a:t>算符对应关系：</a:t>
            </a:r>
          </a:p>
        </p:txBody>
      </p:sp>
      <p:graphicFrame>
        <p:nvGraphicFramePr>
          <p:cNvPr id="274453" name="Object 3">
            <a:extLst>
              <a:ext uri="{FF2B5EF4-FFF2-40B4-BE49-F238E27FC236}">
                <a16:creationId xmlns:a16="http://schemas.microsoft.com/office/drawing/2014/main" id="{F2BCA7FF-E9CA-4983-BAAF-FB5AB56313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3228975"/>
          <a:ext cx="39179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08" r:id="rId5" imgW="1815312" imgH="444307" progId="Equation.3">
                  <p:embed/>
                </p:oleObj>
              </mc:Choice>
              <mc:Fallback>
                <p:oleObj r:id="rId5" imgW="1815312" imgH="444307" progId="Equation.3">
                  <p:embed/>
                  <p:pic>
                    <p:nvPicPr>
                      <p:cNvPr id="274453" name="Object 3">
                        <a:extLst>
                          <a:ext uri="{FF2B5EF4-FFF2-40B4-BE49-F238E27FC236}">
                            <a16:creationId xmlns:a16="http://schemas.microsoft.com/office/drawing/2014/main" id="{F2BCA7FF-E9CA-4983-BAAF-FB5AB56313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3228975"/>
                        <a:ext cx="3917950" cy="10572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54" name="Text Box 22">
            <a:extLst>
              <a:ext uri="{FF2B5EF4-FFF2-40B4-BE49-F238E27FC236}">
                <a16:creationId xmlns:a16="http://schemas.microsoft.com/office/drawing/2014/main" id="{406A97F4-E772-4126-9964-61D3C70A5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4467225"/>
            <a:ext cx="73707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solidFill>
                  <a:schemeClr val="bg1"/>
                </a:solidFill>
              </a:rPr>
              <a:t>作用于波函数，势场中一维运动粒子</a:t>
            </a:r>
            <a:r>
              <a:rPr lang="zh-CN" altLang="en-US">
                <a:solidFill>
                  <a:srgbClr val="FFFF00"/>
                </a:solidFill>
              </a:rPr>
              <a:t>薛定谔方程：</a:t>
            </a:r>
          </a:p>
        </p:txBody>
      </p:sp>
      <p:graphicFrame>
        <p:nvGraphicFramePr>
          <p:cNvPr id="274455" name="Object 4">
            <a:extLst>
              <a:ext uri="{FF2B5EF4-FFF2-40B4-BE49-F238E27FC236}">
                <a16:creationId xmlns:a16="http://schemas.microsoft.com/office/drawing/2014/main" id="{03C2DD6F-D9FD-4855-A549-DDF9BA74C1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23975" y="5108575"/>
          <a:ext cx="608012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09" r:id="rId7" imgW="2818177" imgH="482391" progId="Equation.3">
                  <p:embed/>
                </p:oleObj>
              </mc:Choice>
              <mc:Fallback>
                <p:oleObj r:id="rId7" imgW="2818177" imgH="482391" progId="Equation.3">
                  <p:embed/>
                  <p:pic>
                    <p:nvPicPr>
                      <p:cNvPr id="274455" name="Object 4">
                        <a:extLst>
                          <a:ext uri="{FF2B5EF4-FFF2-40B4-BE49-F238E27FC236}">
                            <a16:creationId xmlns:a16="http://schemas.microsoft.com/office/drawing/2014/main" id="{03C2DD6F-D9FD-4855-A549-DDF9BA74C1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5108575"/>
                        <a:ext cx="6080125" cy="1147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灯片编号占位符 1">
            <a:extLst>
              <a:ext uri="{FF2B5EF4-FFF2-40B4-BE49-F238E27FC236}">
                <a16:creationId xmlns:a16="http://schemas.microsoft.com/office/drawing/2014/main" id="{EA161F9C-3039-4B68-8118-C7E2608B7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77DB65B-BF95-4CFB-9FEE-A4575C7526C1}" type="slidenum">
              <a:rPr lang="en-US" altLang="zh-CN" b="0">
                <a:solidFill>
                  <a:srgbClr val="FF00FF"/>
                </a:solidFill>
              </a:rPr>
              <a:pPr/>
              <a:t>25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27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4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4" grpId="0"/>
      <p:bldP spid="274447" grpId="0"/>
      <p:bldP spid="274452" grpId="0"/>
      <p:bldP spid="27445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Text Box 2">
            <a:extLst>
              <a:ext uri="{FF2B5EF4-FFF2-40B4-BE49-F238E27FC236}">
                <a16:creationId xmlns:a16="http://schemas.microsoft.com/office/drawing/2014/main" id="{09AC4C25-7070-4D85-9BF7-4E9D96BDB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361950"/>
            <a:ext cx="1774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三维：</a:t>
            </a:r>
          </a:p>
        </p:txBody>
      </p:sp>
      <p:graphicFrame>
        <p:nvGraphicFramePr>
          <p:cNvPr id="275459" name="Object 2">
            <a:extLst>
              <a:ext uri="{FF2B5EF4-FFF2-40B4-BE49-F238E27FC236}">
                <a16:creationId xmlns:a16="http://schemas.microsoft.com/office/drawing/2014/main" id="{D00AB0F4-CF63-45B3-B9F9-5A10CA6C0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9500" y="1027113"/>
          <a:ext cx="6496050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31" r:id="rId3" imgW="3098800" imgH="508000" progId="Equation.3">
                  <p:embed/>
                </p:oleObj>
              </mc:Choice>
              <mc:Fallback>
                <p:oleObj r:id="rId3" imgW="3098800" imgH="508000" progId="Equation.3">
                  <p:embed/>
                  <p:pic>
                    <p:nvPicPr>
                      <p:cNvPr id="275459" name="Object 2">
                        <a:extLst>
                          <a:ext uri="{FF2B5EF4-FFF2-40B4-BE49-F238E27FC236}">
                            <a16:creationId xmlns:a16="http://schemas.microsoft.com/office/drawing/2014/main" id="{D00AB0F4-CF63-45B3-B9F9-5A10CA6C03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1027113"/>
                        <a:ext cx="6496050" cy="12588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5460" name="Object 3">
            <a:extLst>
              <a:ext uri="{FF2B5EF4-FFF2-40B4-BE49-F238E27FC236}">
                <a16:creationId xmlns:a16="http://schemas.microsoft.com/office/drawing/2014/main" id="{4378EBE1-BE93-4A90-A4B4-B78CB20B5F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8938" y="3143250"/>
          <a:ext cx="3573462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32" r:id="rId5" imgW="1409700" imgH="469900" progId="Equation.3">
                  <p:embed/>
                </p:oleObj>
              </mc:Choice>
              <mc:Fallback>
                <p:oleObj r:id="rId5" imgW="1409700" imgH="469900" progId="Equation.3">
                  <p:embed/>
                  <p:pic>
                    <p:nvPicPr>
                      <p:cNvPr id="275460" name="Object 3">
                        <a:extLst>
                          <a:ext uri="{FF2B5EF4-FFF2-40B4-BE49-F238E27FC236}">
                            <a16:creationId xmlns:a16="http://schemas.microsoft.com/office/drawing/2014/main" id="{4378EBE1-BE93-4A90-A4B4-B78CB20B5F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3143250"/>
                        <a:ext cx="3573462" cy="11128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61" name="Text Box 5">
            <a:extLst>
              <a:ext uri="{FF2B5EF4-FFF2-40B4-BE49-F238E27FC236}">
                <a16:creationId xmlns:a16="http://schemas.microsoft.com/office/drawing/2014/main" id="{EE2A0B50-1405-4168-901B-AB7C0B2D0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2500313"/>
            <a:ext cx="29686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>
                <a:solidFill>
                  <a:schemeClr val="bg1"/>
                </a:solidFill>
              </a:rPr>
              <a:t>引入拉普拉斯算符：</a:t>
            </a:r>
          </a:p>
        </p:txBody>
      </p:sp>
      <p:sp>
        <p:nvSpPr>
          <p:cNvPr id="275464" name="Text Box 8">
            <a:extLst>
              <a:ext uri="{FF2B5EF4-FFF2-40B4-BE49-F238E27FC236}">
                <a16:creationId xmlns:a16="http://schemas.microsoft.com/office/drawing/2014/main" id="{C5FB7D06-19E4-4ED7-A8C2-7FCAE1BE8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725" y="4349750"/>
            <a:ext cx="3014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</a:rPr>
              <a:t>薛定谔方程：</a:t>
            </a:r>
          </a:p>
        </p:txBody>
      </p:sp>
      <p:graphicFrame>
        <p:nvGraphicFramePr>
          <p:cNvPr id="275469" name="Object 4">
            <a:extLst>
              <a:ext uri="{FF2B5EF4-FFF2-40B4-BE49-F238E27FC236}">
                <a16:creationId xmlns:a16="http://schemas.microsoft.com/office/drawing/2014/main" id="{EEF02CB8-1B1E-4970-97E1-E64F0C89DB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0425" y="5072063"/>
          <a:ext cx="4872038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33" r:id="rId7" imgW="2005729" imgH="482391" progId="Equation.3">
                  <p:embed/>
                </p:oleObj>
              </mc:Choice>
              <mc:Fallback>
                <p:oleObj r:id="rId7" imgW="2005729" imgH="482391" progId="Equation.3">
                  <p:embed/>
                  <p:pic>
                    <p:nvPicPr>
                      <p:cNvPr id="275469" name="Object 4">
                        <a:extLst>
                          <a:ext uri="{FF2B5EF4-FFF2-40B4-BE49-F238E27FC236}">
                            <a16:creationId xmlns:a16="http://schemas.microsoft.com/office/drawing/2014/main" id="{EEF02CB8-1B1E-4970-97E1-E64F0C89DB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5" y="5072063"/>
                        <a:ext cx="4872038" cy="1238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7" name="灯片编号占位符 1">
            <a:extLst>
              <a:ext uri="{FF2B5EF4-FFF2-40B4-BE49-F238E27FC236}">
                <a16:creationId xmlns:a16="http://schemas.microsoft.com/office/drawing/2014/main" id="{6951CA67-98DA-4F3F-9CF3-F2865511C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447537C6-00C7-4C44-BE4A-99256FD5061A}" type="slidenum">
              <a:rPr lang="en-US" altLang="zh-CN" b="0">
                <a:solidFill>
                  <a:srgbClr val="FF00FF"/>
                </a:solidFill>
              </a:rPr>
              <a:pPr/>
              <a:t>26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5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275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58" grpId="0"/>
      <p:bldP spid="275461" grpId="0"/>
      <p:bldP spid="27546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>
            <a:extLst>
              <a:ext uri="{FF2B5EF4-FFF2-40B4-BE49-F238E27FC236}">
                <a16:creationId xmlns:a16="http://schemas.microsoft.com/office/drawing/2014/main" id="{2E48121E-09CF-4E32-9925-17D42F035D5D}"/>
              </a:ext>
            </a:extLst>
          </p:cNvPr>
          <p:cNvGrpSpPr>
            <a:grpSpLocks/>
          </p:cNvGrpSpPr>
          <p:nvPr/>
        </p:nvGrpSpPr>
        <p:grpSpPr bwMode="auto">
          <a:xfrm>
            <a:off x="857250" y="3609975"/>
            <a:ext cx="7429500" cy="1171575"/>
            <a:chOff x="540" y="787"/>
            <a:chExt cx="4680" cy="738"/>
          </a:xfrm>
        </p:grpSpPr>
        <p:grpSp>
          <p:nvGrpSpPr>
            <p:cNvPr id="26626" name="Group 15">
              <a:extLst>
                <a:ext uri="{FF2B5EF4-FFF2-40B4-BE49-F238E27FC236}">
                  <a16:creationId xmlns:a16="http://schemas.microsoft.com/office/drawing/2014/main" id="{EC8D36A1-4AE4-4EFC-8E7B-BF6A1E7B6C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" y="787"/>
              <a:ext cx="4671" cy="294"/>
              <a:chOff x="549" y="787"/>
              <a:chExt cx="4671" cy="294"/>
            </a:xfrm>
          </p:grpSpPr>
          <p:sp>
            <p:nvSpPr>
              <p:cNvPr id="26627" name="Rectangle 7">
                <a:extLst>
                  <a:ext uri="{FF2B5EF4-FFF2-40B4-BE49-F238E27FC236}">
                    <a16:creationId xmlns:a16="http://schemas.microsoft.com/office/drawing/2014/main" id="{8B2B5BD1-E4B6-4CBC-955F-395A39E0D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" y="787"/>
                <a:ext cx="4671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eaLnBrk="0" hangingPunct="0"/>
                <a:r>
                  <a:rPr lang="zh-CN" altLang="en-US">
                    <a:solidFill>
                      <a:schemeClr val="bg1"/>
                    </a:solidFill>
                  </a:rPr>
                  <a:t>若                    和                  是薛定谔方程的解，</a:t>
                </a:r>
              </a:p>
            </p:txBody>
          </p:sp>
          <p:graphicFrame>
            <p:nvGraphicFramePr>
              <p:cNvPr id="26628" name="Object 4">
                <a:extLst>
                  <a:ext uri="{FF2B5EF4-FFF2-40B4-BE49-F238E27FC236}">
                    <a16:creationId xmlns:a16="http://schemas.microsoft.com/office/drawing/2014/main" id="{54436FD3-F4CC-412F-9F4B-FC6BB6BAD5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995" y="808"/>
              <a:ext cx="750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1778" r:id="rId3" imgW="1104900" imgH="419100" progId="Equation.3">
                      <p:embed/>
                    </p:oleObj>
                  </mc:Choice>
                  <mc:Fallback>
                    <p:oleObj r:id="rId3" imgW="1104900" imgH="419100" progId="Equation.3">
                      <p:embed/>
                      <p:pic>
                        <p:nvPicPr>
                          <p:cNvPr id="26628" name="Object 4">
                            <a:extLst>
                              <a:ext uri="{FF2B5EF4-FFF2-40B4-BE49-F238E27FC236}">
                                <a16:creationId xmlns:a16="http://schemas.microsoft.com/office/drawing/2014/main" id="{54436FD3-F4CC-412F-9F4B-FC6BB6BAD50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5" y="808"/>
                            <a:ext cx="750" cy="272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6629" name="Object 5">
                <a:extLst>
                  <a:ext uri="{FF2B5EF4-FFF2-40B4-BE49-F238E27FC236}">
                    <a16:creationId xmlns:a16="http://schemas.microsoft.com/office/drawing/2014/main" id="{ADFF8D13-AB97-497A-82F2-8D1986D2CF5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0" y="808"/>
              <a:ext cx="769" cy="2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1779" r:id="rId5" imgW="1091726" imgH="418918" progId="Equation.3">
                      <p:embed/>
                    </p:oleObj>
                  </mc:Choice>
                  <mc:Fallback>
                    <p:oleObj r:id="rId5" imgW="1091726" imgH="418918" progId="Equation.3">
                      <p:embed/>
                      <p:pic>
                        <p:nvPicPr>
                          <p:cNvPr id="26629" name="Object 5">
                            <a:extLst>
                              <a:ext uri="{FF2B5EF4-FFF2-40B4-BE49-F238E27FC236}">
                                <a16:creationId xmlns:a16="http://schemas.microsoft.com/office/drawing/2014/main" id="{ADFF8D13-AB97-497A-82F2-8D1986D2CF5F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00" y="808"/>
                            <a:ext cx="769" cy="273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6630" name="Rectangle 11">
              <a:extLst>
                <a:ext uri="{FF2B5EF4-FFF2-40B4-BE49-F238E27FC236}">
                  <a16:creationId xmlns:a16="http://schemas.microsoft.com/office/drawing/2014/main" id="{3AB9BDC4-E615-489E-850B-F8DD9AAE7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" y="1234"/>
              <a:ext cx="45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>
                  <a:solidFill>
                    <a:schemeClr val="bg1"/>
                  </a:solidFill>
                </a:rPr>
                <a:t>则                                          也是薛定谔方程的解。</a:t>
              </a:r>
            </a:p>
          </p:txBody>
        </p:sp>
        <p:graphicFrame>
          <p:nvGraphicFramePr>
            <p:cNvPr id="26631" name="Object 3">
              <a:extLst>
                <a:ext uri="{FF2B5EF4-FFF2-40B4-BE49-F238E27FC236}">
                  <a16:creationId xmlns:a16="http://schemas.microsoft.com/office/drawing/2014/main" id="{9686699E-496E-452A-86F3-7F45A772175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0" y="1234"/>
            <a:ext cx="1841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1780" r:id="rId7" imgW="3035300" imgH="419100" progId="Equation.3">
                    <p:embed/>
                  </p:oleObj>
                </mc:Choice>
                <mc:Fallback>
                  <p:oleObj r:id="rId7" imgW="3035300" imgH="419100" progId="Equation.3">
                    <p:embed/>
                    <p:pic>
                      <p:nvPicPr>
                        <p:cNvPr id="26631" name="Object 3">
                          <a:extLst>
                            <a:ext uri="{FF2B5EF4-FFF2-40B4-BE49-F238E27FC236}">
                              <a16:creationId xmlns:a16="http://schemas.microsoft.com/office/drawing/2014/main" id="{9686699E-496E-452A-86F3-7F45A772175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0" y="1234"/>
                          <a:ext cx="1841" cy="27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494" name="Rectangle 14">
            <a:extLst>
              <a:ext uri="{FF2B5EF4-FFF2-40B4-BE49-F238E27FC236}">
                <a16:creationId xmlns:a16="http://schemas.microsoft.com/office/drawing/2014/main" id="{02714DB7-BABE-4D6A-8E20-BC2E3F08E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895600"/>
            <a:ext cx="8369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FFF00"/>
                </a:solidFill>
              </a:rPr>
              <a:t> 是线性齐次微分方程，解满足态叠加原理</a:t>
            </a:r>
          </a:p>
        </p:txBody>
      </p:sp>
      <p:sp>
        <p:nvSpPr>
          <p:cNvPr id="26633" name="Text Box 17">
            <a:extLst>
              <a:ext uri="{FF2B5EF4-FFF2-40B4-BE49-F238E27FC236}">
                <a16:creationId xmlns:a16="http://schemas.microsoft.com/office/drawing/2014/main" id="{6B1E8FA5-094E-4D49-86E5-D5A4948B9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851400"/>
            <a:ext cx="6934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zh-CN" sz="2800" b="0"/>
          </a:p>
        </p:txBody>
      </p:sp>
      <p:sp>
        <p:nvSpPr>
          <p:cNvPr id="276498" name="Text Box 18">
            <a:extLst>
              <a:ext uri="{FF2B5EF4-FFF2-40B4-BE49-F238E27FC236}">
                <a16:creationId xmlns:a16="http://schemas.microsoft.com/office/drawing/2014/main" id="{91C78E84-C877-44FB-B2B8-50E55ED1B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4967288"/>
            <a:ext cx="4376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FFF00"/>
                </a:solidFill>
              </a:rPr>
              <a:t> 方程中含有虚数  </a:t>
            </a:r>
            <a:r>
              <a:rPr lang="en-US" altLang="zh-CN" i="1">
                <a:solidFill>
                  <a:srgbClr val="FFFF00"/>
                </a:solidFill>
              </a:rPr>
              <a:t>i</a:t>
            </a:r>
          </a:p>
        </p:txBody>
      </p:sp>
      <p:sp>
        <p:nvSpPr>
          <p:cNvPr id="276500" name="Text Box 20">
            <a:extLst>
              <a:ext uri="{FF2B5EF4-FFF2-40B4-BE49-F238E27FC236}">
                <a16:creationId xmlns:a16="http://schemas.microsoft.com/office/drawing/2014/main" id="{ACF57CF7-5CD9-4B6F-8064-E0DDFC221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5429250"/>
            <a:ext cx="785653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它的解</a:t>
            </a:r>
            <a:r>
              <a:rPr lang="zh-CN" altLang="en-US">
                <a:solidFill>
                  <a:srgbClr val="FFFF00"/>
                </a:solidFill>
                <a:sym typeface="Symbol" panose="05050102010706020507" pitchFamily="18" charset="2"/>
              </a:rPr>
              <a:t></a:t>
            </a:r>
            <a:r>
              <a:rPr lang="zh-CN" altLang="en-US">
                <a:solidFill>
                  <a:schemeClr val="bg1"/>
                </a:solidFill>
                <a:sym typeface="Symbol" panose="05050102010706020507" pitchFamily="18" charset="2"/>
              </a:rPr>
              <a:t>是复函数，复数不能直接测量。而</a:t>
            </a:r>
            <a:r>
              <a:rPr lang="zh-CN" altLang="en-US">
                <a:solidFill>
                  <a:srgbClr val="FFFF00"/>
                </a:solidFill>
                <a:sym typeface="Symbol" panose="05050102010706020507" pitchFamily="18" charset="2"/>
              </a:rPr>
              <a:t></a:t>
            </a:r>
            <a:r>
              <a:rPr lang="zh-CN" altLang="en-US">
                <a:solidFill>
                  <a:schemeClr val="bg1"/>
                </a:solidFill>
                <a:sym typeface="Symbol" panose="05050102010706020507" pitchFamily="18" charset="2"/>
              </a:rPr>
              <a:t>的模方代表概率密度，可测量</a:t>
            </a:r>
          </a:p>
        </p:txBody>
      </p:sp>
      <p:sp>
        <p:nvSpPr>
          <p:cNvPr id="276506" name="Text Box 26">
            <a:extLst>
              <a:ext uri="{FF2B5EF4-FFF2-40B4-BE49-F238E27FC236}">
                <a16:creationId xmlns:a16="http://schemas.microsoft.com/office/drawing/2014/main" id="{13EFD8CD-B7DF-4AD3-B502-157F92DB92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1643063"/>
            <a:ext cx="79851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0" hangingPunct="0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FFF00"/>
                </a:solidFill>
              </a:rPr>
              <a:t> 是量子力学的基本方程，描述非相对论性粒子波函数随时间演化规律。</a:t>
            </a:r>
          </a:p>
        </p:txBody>
      </p:sp>
      <p:graphicFrame>
        <p:nvGraphicFramePr>
          <p:cNvPr id="276507" name="Object 2">
            <a:extLst>
              <a:ext uri="{FF2B5EF4-FFF2-40B4-BE49-F238E27FC236}">
                <a16:creationId xmlns:a16="http://schemas.microsoft.com/office/drawing/2014/main" id="{97757CAF-A2F1-4548-B33E-1611CE9B4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0250" y="404813"/>
          <a:ext cx="4872038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1781" r:id="rId9" imgW="2005729" imgH="482391" progId="Equation.3">
                  <p:embed/>
                </p:oleObj>
              </mc:Choice>
              <mc:Fallback>
                <p:oleObj r:id="rId9" imgW="2005729" imgH="482391" progId="Equation.3">
                  <p:embed/>
                  <p:pic>
                    <p:nvPicPr>
                      <p:cNvPr id="276507" name="Object 2">
                        <a:extLst>
                          <a:ext uri="{FF2B5EF4-FFF2-40B4-BE49-F238E27FC236}">
                            <a16:creationId xmlns:a16="http://schemas.microsoft.com/office/drawing/2014/main" id="{97757CAF-A2F1-4548-B33E-1611CE9B49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0250" y="404813"/>
                        <a:ext cx="4872038" cy="1238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solidFill>
                          <a:srgbClr val="0000CC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8" name="灯片编号占位符 1">
            <a:extLst>
              <a:ext uri="{FF2B5EF4-FFF2-40B4-BE49-F238E27FC236}">
                <a16:creationId xmlns:a16="http://schemas.microsoft.com/office/drawing/2014/main" id="{85EDF065-E180-4D53-B17C-6FD7F4FF8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88BCA0B4-E21A-4480-82A6-4949537B06DE}" type="slidenum">
              <a:rPr lang="en-US" altLang="zh-CN" b="0">
                <a:solidFill>
                  <a:srgbClr val="FF00FF"/>
                </a:solidFill>
              </a:rPr>
              <a:pPr/>
              <a:t>27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6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94" grpId="0"/>
      <p:bldP spid="276498" grpId="0"/>
      <p:bldP spid="276500" grpId="0"/>
      <p:bldP spid="27650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470D10E-70A7-400F-9F8E-5DAF609FA0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58000" y="2143125"/>
            <a:ext cx="1000125" cy="357188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08" name="Text Box 4">
            <a:extLst>
              <a:ext uri="{FF2B5EF4-FFF2-40B4-BE49-F238E27FC236}">
                <a16:creationId xmlns:a16="http://schemas.microsoft.com/office/drawing/2014/main" id="{B26D2DB2-E6DE-43FB-B70D-312647D15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214313"/>
            <a:ext cx="3144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六</a:t>
            </a:r>
            <a:r>
              <a:rPr lang="en-US" altLang="zh-CN" sz="2800">
                <a:solidFill>
                  <a:srgbClr val="FFFF00"/>
                </a:solidFill>
                <a:latin typeface="宋体" panose="02010600030101010101" pitchFamily="2" charset="-122"/>
              </a:rPr>
              <a:t>.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</a:rPr>
              <a:t>氢原子</a:t>
            </a:r>
          </a:p>
        </p:txBody>
      </p:sp>
      <p:graphicFrame>
        <p:nvGraphicFramePr>
          <p:cNvPr id="47109" name="Object 2">
            <a:extLst>
              <a:ext uri="{FF2B5EF4-FFF2-40B4-BE49-F238E27FC236}">
                <a16:creationId xmlns:a16="http://schemas.microsoft.com/office/drawing/2014/main" id="{42A18B1E-2CFE-4C56-8582-784AF3F3B3EA}"/>
              </a:ext>
            </a:extLst>
          </p:cNvPr>
          <p:cNvGraphicFramePr>
            <a:graphicFrameLocks/>
          </p:cNvGraphicFramePr>
          <p:nvPr/>
        </p:nvGraphicFramePr>
        <p:xfrm>
          <a:off x="1455738" y="1666875"/>
          <a:ext cx="42957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69" r:id="rId3" imgW="4646880" imgH="808560" progId="Equation.3">
                  <p:embed/>
                </p:oleObj>
              </mc:Choice>
              <mc:Fallback>
                <p:oleObj r:id="rId3" imgW="4646880" imgH="808560" progId="Equation.3">
                  <p:embed/>
                  <p:pic>
                    <p:nvPicPr>
                      <p:cNvPr id="47109" name="Object 2">
                        <a:extLst>
                          <a:ext uri="{FF2B5EF4-FFF2-40B4-BE49-F238E27FC236}">
                            <a16:creationId xmlns:a16="http://schemas.microsoft.com/office/drawing/2014/main" id="{42A18B1E-2CFE-4C56-8582-784AF3F3B3E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1666875"/>
                        <a:ext cx="42957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3">
            <a:extLst>
              <a:ext uri="{FF2B5EF4-FFF2-40B4-BE49-F238E27FC236}">
                <a16:creationId xmlns:a16="http://schemas.microsoft.com/office/drawing/2014/main" id="{C432A1C2-0FFA-4489-9407-45D29A8A37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714375"/>
          <a:ext cx="13176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0" r:id="rId5" imgW="677880" imgH="379440" progId="Equation.3">
                  <p:embed/>
                </p:oleObj>
              </mc:Choice>
              <mc:Fallback>
                <p:oleObj r:id="rId5" imgW="677880" imgH="379440" progId="Equation.3">
                  <p:embed/>
                  <p:pic>
                    <p:nvPicPr>
                      <p:cNvPr id="47110" name="Object 3">
                        <a:extLst>
                          <a:ext uri="{FF2B5EF4-FFF2-40B4-BE49-F238E27FC236}">
                            <a16:creationId xmlns:a16="http://schemas.microsoft.com/office/drawing/2014/main" id="{C432A1C2-0FFA-4489-9407-45D29A8A37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714375"/>
                        <a:ext cx="131762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1" name="AutoShape 7">
            <a:extLst>
              <a:ext uri="{FF2B5EF4-FFF2-40B4-BE49-F238E27FC236}">
                <a16:creationId xmlns:a16="http://schemas.microsoft.com/office/drawing/2014/main" id="{898E9C47-45E3-4154-B9FA-7F097146B9F1}"/>
              </a:ext>
            </a:extLst>
          </p:cNvPr>
          <p:cNvSpPr>
            <a:spLocks/>
          </p:cNvSpPr>
          <p:nvPr/>
        </p:nvSpPr>
        <p:spPr bwMode="auto">
          <a:xfrm>
            <a:off x="1000125" y="1071563"/>
            <a:ext cx="307975" cy="1000125"/>
          </a:xfrm>
          <a:prstGeom prst="leftBrace">
            <a:avLst>
              <a:gd name="adj1" fmla="val 39601"/>
              <a:gd name="adj2" fmla="val 52431"/>
            </a:avLst>
          </a:prstGeom>
          <a:noFill/>
          <a:ln w="12700">
            <a:solidFill>
              <a:srgbClr val="99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112" name="Text Box 8">
            <a:extLst>
              <a:ext uri="{FF2B5EF4-FFF2-40B4-BE49-F238E27FC236}">
                <a16:creationId xmlns:a16="http://schemas.microsoft.com/office/drawing/2014/main" id="{E67683C5-81EF-447D-8696-8BE7FBA7B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2428875"/>
            <a:ext cx="4354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球坐标的定态薛定谔方程</a:t>
            </a:r>
          </a:p>
        </p:txBody>
      </p:sp>
      <p:sp>
        <p:nvSpPr>
          <p:cNvPr id="47113" name="AutoShape 9">
            <a:extLst>
              <a:ext uri="{FF2B5EF4-FFF2-40B4-BE49-F238E27FC236}">
                <a16:creationId xmlns:a16="http://schemas.microsoft.com/office/drawing/2014/main" id="{6E51BE70-89D4-4778-9338-BBB2EC23C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2954338"/>
            <a:ext cx="5970588" cy="1893887"/>
          </a:xfrm>
          <a:prstGeom prst="bevel">
            <a:avLst>
              <a:gd name="adj" fmla="val 0"/>
            </a:avLst>
          </a:prstGeom>
          <a:solidFill>
            <a:srgbClr val="0066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47114" name="Object 4">
            <a:extLst>
              <a:ext uri="{FF2B5EF4-FFF2-40B4-BE49-F238E27FC236}">
                <a16:creationId xmlns:a16="http://schemas.microsoft.com/office/drawing/2014/main" id="{259D0D81-7EFA-42C6-B5E0-D11F1D1A0C4E}"/>
              </a:ext>
            </a:extLst>
          </p:cNvPr>
          <p:cNvGraphicFramePr>
            <a:graphicFrameLocks/>
          </p:cNvGraphicFramePr>
          <p:nvPr/>
        </p:nvGraphicFramePr>
        <p:xfrm>
          <a:off x="1392238" y="3119438"/>
          <a:ext cx="5180012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1" r:id="rId7" imgW="5606280" imgH="1633680" progId="Equation.3">
                  <p:embed/>
                </p:oleObj>
              </mc:Choice>
              <mc:Fallback>
                <p:oleObj r:id="rId7" imgW="5606280" imgH="1633680" progId="Equation.3">
                  <p:embed/>
                  <p:pic>
                    <p:nvPicPr>
                      <p:cNvPr id="47114" name="Object 4">
                        <a:extLst>
                          <a:ext uri="{FF2B5EF4-FFF2-40B4-BE49-F238E27FC236}">
                            <a16:creationId xmlns:a16="http://schemas.microsoft.com/office/drawing/2014/main" id="{259D0D81-7EFA-42C6-B5E0-D11F1D1A0C4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3119438"/>
                        <a:ext cx="5180012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9" name="Arc 15">
            <a:extLst>
              <a:ext uri="{FF2B5EF4-FFF2-40B4-BE49-F238E27FC236}">
                <a16:creationId xmlns:a16="http://schemas.microsoft.com/office/drawing/2014/main" id="{D516FD23-1625-4B44-BE15-5969DEF52CDA}"/>
              </a:ext>
            </a:extLst>
          </p:cNvPr>
          <p:cNvSpPr>
            <a:spLocks noChangeArrowheads="1"/>
          </p:cNvSpPr>
          <p:nvPr/>
        </p:nvSpPr>
        <p:spPr bwMode="auto">
          <a:xfrm rot="-891319">
            <a:off x="6929438" y="1528763"/>
            <a:ext cx="239712" cy="303212"/>
          </a:xfrm>
          <a:custGeom>
            <a:avLst/>
            <a:gdLst>
              <a:gd name="T0" fmla="*/ -1 w 21600"/>
              <a:gd name="T1" fmla="*/ 0 h 21600"/>
              <a:gd name="T2" fmla="*/ 21600 w 21600"/>
              <a:gd name="T3" fmla="*/ 21600 h 21600"/>
              <a:gd name="T4" fmla="*/ -1 w 21600"/>
              <a:gd name="T5" fmla="*/ 0 h 21600"/>
              <a:gd name="T6" fmla="*/ 21600 w 21600"/>
              <a:gd name="T7" fmla="*/ 21600 h 21600"/>
              <a:gd name="T8" fmla="*/ 0 w 21600"/>
              <a:gd name="T9" fmla="*/ 21600 h 21600"/>
              <a:gd name="T10" fmla="*/ -1 w 21600"/>
              <a:gd name="T11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600" h="21600" fill="none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graphicFrame>
        <p:nvGraphicFramePr>
          <p:cNvPr id="47121" name="Object 5">
            <a:extLst>
              <a:ext uri="{FF2B5EF4-FFF2-40B4-BE49-F238E27FC236}">
                <a16:creationId xmlns:a16="http://schemas.microsoft.com/office/drawing/2014/main" id="{43759031-C8E7-448F-99BE-BAA623EAF7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00875" y="1285875"/>
          <a:ext cx="255588" cy="25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2" r:id="rId9" imgW="259200" imgH="258480" progId="Equation.3">
                  <p:embed/>
                </p:oleObj>
              </mc:Choice>
              <mc:Fallback>
                <p:oleObj r:id="rId9" imgW="259200" imgH="258480" progId="Equation.3">
                  <p:embed/>
                  <p:pic>
                    <p:nvPicPr>
                      <p:cNvPr id="47121" name="Object 5">
                        <a:extLst>
                          <a:ext uri="{FF2B5EF4-FFF2-40B4-BE49-F238E27FC236}">
                            <a16:creationId xmlns:a16="http://schemas.microsoft.com/office/drawing/2014/main" id="{43759031-C8E7-448F-99BE-BAA623EAF7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75" y="1285875"/>
                        <a:ext cx="255588" cy="255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22" name="Object 6">
            <a:extLst>
              <a:ext uri="{FF2B5EF4-FFF2-40B4-BE49-F238E27FC236}">
                <a16:creationId xmlns:a16="http://schemas.microsoft.com/office/drawing/2014/main" id="{BE6E1287-F18B-45D3-9DD0-B54B8153A9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6563" y="2500313"/>
          <a:ext cx="27622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73" r:id="rId11" imgW="281160" imgH="247680" progId="Equation.3">
                  <p:embed/>
                </p:oleObj>
              </mc:Choice>
              <mc:Fallback>
                <p:oleObj r:id="rId11" imgW="281160" imgH="247680" progId="Equation.3">
                  <p:embed/>
                  <p:pic>
                    <p:nvPicPr>
                      <p:cNvPr id="47122" name="Object 6">
                        <a:extLst>
                          <a:ext uri="{FF2B5EF4-FFF2-40B4-BE49-F238E27FC236}">
                            <a16:creationId xmlns:a16="http://schemas.microsoft.com/office/drawing/2014/main" id="{BE6E1287-F18B-45D3-9DD0-B54B8153A9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63" y="2500313"/>
                        <a:ext cx="276225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42">
            <a:extLst>
              <a:ext uri="{FF2B5EF4-FFF2-40B4-BE49-F238E27FC236}">
                <a16:creationId xmlns:a16="http://schemas.microsoft.com/office/drawing/2014/main" id="{BBBF0EF6-DF06-4E36-BDED-3151F03A7097}"/>
              </a:ext>
            </a:extLst>
          </p:cNvPr>
          <p:cNvGrpSpPr>
            <a:grpSpLocks/>
          </p:cNvGrpSpPr>
          <p:nvPr/>
        </p:nvGrpSpPr>
        <p:grpSpPr bwMode="auto">
          <a:xfrm>
            <a:off x="5837238" y="442913"/>
            <a:ext cx="2895600" cy="2489200"/>
            <a:chOff x="5837238" y="442913"/>
            <a:chExt cx="2895626" cy="2489194"/>
          </a:xfrm>
        </p:grpSpPr>
        <p:grpSp>
          <p:nvGrpSpPr>
            <p:cNvPr id="27661" name="组合 40">
              <a:extLst>
                <a:ext uri="{FF2B5EF4-FFF2-40B4-BE49-F238E27FC236}">
                  <a16:creationId xmlns:a16="http://schemas.microsoft.com/office/drawing/2014/main" id="{13CD899C-61C4-4FB8-9ADE-73ABE82900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37238" y="442913"/>
              <a:ext cx="2895626" cy="2489194"/>
              <a:chOff x="5837238" y="442913"/>
              <a:chExt cx="2895626" cy="2489194"/>
            </a:xfrm>
          </p:grpSpPr>
          <p:cxnSp>
            <p:nvCxnSpPr>
              <p:cNvPr id="27662" name="直接连接符 29">
                <a:extLst>
                  <a:ext uri="{FF2B5EF4-FFF2-40B4-BE49-F238E27FC236}">
                    <a16:creationId xmlns:a16="http://schemas.microsoft.com/office/drawing/2014/main" id="{17C35652-4DF9-471F-B248-A25DCC86005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858016" y="2143116"/>
                <a:ext cx="1643074" cy="1588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7663" name="Line 11">
                <a:extLst>
                  <a:ext uri="{FF2B5EF4-FFF2-40B4-BE49-F238E27FC236}">
                    <a16:creationId xmlns:a16="http://schemas.microsoft.com/office/drawing/2014/main" id="{4EFF052C-C074-4011-A086-9572D4D0C4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837238" y="2185988"/>
                <a:ext cx="1058862" cy="695325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64" name="Line 12">
                <a:extLst>
                  <a:ext uri="{FF2B5EF4-FFF2-40B4-BE49-F238E27FC236}">
                    <a16:creationId xmlns:a16="http://schemas.microsoft.com/office/drawing/2014/main" id="{9143F6CC-1DAD-4B33-9C52-3E1C9D4434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75463" y="442913"/>
                <a:ext cx="0" cy="1743075"/>
              </a:xfrm>
              <a:prstGeom prst="line">
                <a:avLst/>
              </a:prstGeom>
              <a:noFill/>
              <a:ln w="19050">
                <a:solidFill>
                  <a:srgbClr val="FFFF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7665" name="Object 7">
                <a:extLst>
                  <a:ext uri="{FF2B5EF4-FFF2-40B4-BE49-F238E27FC236}">
                    <a16:creationId xmlns:a16="http://schemas.microsoft.com/office/drawing/2014/main" id="{50951F48-ED1E-47F8-AB15-144566682A9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9288" y="577850"/>
              <a:ext cx="295275" cy="215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2974" r:id="rId13" imgW="236880" imgH="170640" progId="Equation.3">
                      <p:embed/>
                    </p:oleObj>
                  </mc:Choice>
                  <mc:Fallback>
                    <p:oleObj r:id="rId13" imgW="236880" imgH="170640" progId="Equation.3">
                      <p:embed/>
                      <p:pic>
                        <p:nvPicPr>
                          <p:cNvPr id="27665" name="Object 7">
                            <a:extLst>
                              <a:ext uri="{FF2B5EF4-FFF2-40B4-BE49-F238E27FC236}">
                                <a16:creationId xmlns:a16="http://schemas.microsoft.com/office/drawing/2014/main" id="{50951F48-ED1E-47F8-AB15-144566682A9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999288" y="577850"/>
                            <a:ext cx="295275" cy="215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66" name="Object 29">
                <a:extLst>
                  <a:ext uri="{FF2B5EF4-FFF2-40B4-BE49-F238E27FC236}">
                    <a16:creationId xmlns:a16="http://schemas.microsoft.com/office/drawing/2014/main" id="{0FAD9EC9-FED5-43CF-B5AE-3300C93BB0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43636" y="2643182"/>
              <a:ext cx="349250" cy="2889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2975" r:id="rId15" imgW="126720" imgH="104400" progId="Equation.3">
                      <p:embed/>
                    </p:oleObj>
                  </mc:Choice>
                  <mc:Fallback>
                    <p:oleObj r:id="rId15" imgW="126720" imgH="104400" progId="Equation.3">
                      <p:embed/>
                      <p:pic>
                        <p:nvPicPr>
                          <p:cNvPr id="27666" name="Object 29">
                            <a:extLst>
                              <a:ext uri="{FF2B5EF4-FFF2-40B4-BE49-F238E27FC236}">
                                <a16:creationId xmlns:a16="http://schemas.microsoft.com/office/drawing/2014/main" id="{0FAD9EC9-FED5-43CF-B5AE-3300C93BB00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43636" y="2643182"/>
                            <a:ext cx="349250" cy="2889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67" name="Object 30">
                <a:extLst>
                  <a:ext uri="{FF2B5EF4-FFF2-40B4-BE49-F238E27FC236}">
                    <a16:creationId xmlns:a16="http://schemas.microsoft.com/office/drawing/2014/main" id="{3B46AEA2-E478-4D82-8A5A-6D11A4FC16F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58214" y="2143116"/>
              <a:ext cx="374650" cy="341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2976" r:id="rId17" imgW="137880" imgH="126360" progId="Equation.3">
                      <p:embed/>
                    </p:oleObj>
                  </mc:Choice>
                  <mc:Fallback>
                    <p:oleObj r:id="rId17" imgW="137880" imgH="126360" progId="Equation.3">
                      <p:embed/>
                      <p:pic>
                        <p:nvPicPr>
                          <p:cNvPr id="27667" name="Object 30">
                            <a:extLst>
                              <a:ext uri="{FF2B5EF4-FFF2-40B4-BE49-F238E27FC236}">
                                <a16:creationId xmlns:a16="http://schemas.microsoft.com/office/drawing/2014/main" id="{3B46AEA2-E478-4D82-8A5A-6D11A4FC16F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358214" y="2143116"/>
                            <a:ext cx="374650" cy="3413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7668" name="组合 41">
              <a:extLst>
                <a:ext uri="{FF2B5EF4-FFF2-40B4-BE49-F238E27FC236}">
                  <a16:creationId xmlns:a16="http://schemas.microsoft.com/office/drawing/2014/main" id="{9FA2F18B-17C2-4A10-907A-214FB3A8B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83300" y="641336"/>
              <a:ext cx="2366987" cy="1685939"/>
              <a:chOff x="6083300" y="641336"/>
              <a:chExt cx="2366987" cy="1685939"/>
            </a:xfrm>
          </p:grpSpPr>
          <p:sp>
            <p:nvSpPr>
              <p:cNvPr id="27669" name="Line 13">
                <a:extLst>
                  <a:ext uri="{FF2B5EF4-FFF2-40B4-BE49-F238E27FC236}">
                    <a16:creationId xmlns:a16="http://schemas.microsoft.com/office/drawing/2014/main" id="{37966814-967D-457A-84E3-283F3842CC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75463" y="1119188"/>
                <a:ext cx="1039812" cy="1025525"/>
              </a:xfrm>
              <a:prstGeom prst="line">
                <a:avLst/>
              </a:prstGeom>
              <a:noFill/>
              <a:ln w="19050">
                <a:solidFill>
                  <a:srgbClr val="00FF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70" name="Oval 14">
                <a:extLst>
                  <a:ext uri="{FF2B5EF4-FFF2-40B4-BE49-F238E27FC236}">
                    <a16:creationId xmlns:a16="http://schemas.microsoft.com/office/drawing/2014/main" id="{6783497B-AD18-4CF5-9B1B-431D308F53B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826375" y="1039813"/>
                <a:ext cx="161925" cy="161925"/>
              </a:xfrm>
              <a:prstGeom prst="ellipse">
                <a:avLst/>
              </a:prstGeom>
              <a:gradFill rotWithShape="1">
                <a:gsLst>
                  <a:gs pos="0">
                    <a:srgbClr val="76762F"/>
                  </a:gs>
                  <a:gs pos="100000">
                    <a:srgbClr val="FFFF66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27671" name="Object 8">
                <a:extLst>
                  <a:ext uri="{FF2B5EF4-FFF2-40B4-BE49-F238E27FC236}">
                    <a16:creationId xmlns:a16="http://schemas.microsoft.com/office/drawing/2014/main" id="{4E0DB3F0-A81F-4DEC-B3A5-9596305D46A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83300" y="1890713"/>
              <a:ext cx="679450" cy="431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2977" r:id="rId19" imgW="567720" imgH="357480" progId="Equation.3">
                      <p:embed/>
                    </p:oleObj>
                  </mc:Choice>
                  <mc:Fallback>
                    <p:oleObj r:id="rId19" imgW="567720" imgH="357480" progId="Equation.3">
                      <p:embed/>
                      <p:pic>
                        <p:nvPicPr>
                          <p:cNvPr id="27671" name="Object 8">
                            <a:extLst>
                              <a:ext uri="{FF2B5EF4-FFF2-40B4-BE49-F238E27FC236}">
                                <a16:creationId xmlns:a16="http://schemas.microsoft.com/office/drawing/2014/main" id="{4E0DB3F0-A81F-4DEC-B3A5-9596305D46A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083300" y="1890713"/>
                            <a:ext cx="679450" cy="4318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72" name="Object 9">
                <a:extLst>
                  <a:ext uri="{FF2B5EF4-FFF2-40B4-BE49-F238E27FC236}">
                    <a16:creationId xmlns:a16="http://schemas.microsoft.com/office/drawing/2014/main" id="{A16A4BD0-F80B-4F55-848B-E248FB0422F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16800" y="1612900"/>
              <a:ext cx="280988" cy="215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2978" r:id="rId21" imgW="226080" imgH="170640" progId="Equation.3">
                      <p:embed/>
                    </p:oleObj>
                  </mc:Choice>
                  <mc:Fallback>
                    <p:oleObj r:id="rId21" imgW="226080" imgH="170640" progId="Equation.3">
                      <p:embed/>
                      <p:pic>
                        <p:nvPicPr>
                          <p:cNvPr id="27672" name="Object 9">
                            <a:extLst>
                              <a:ext uri="{FF2B5EF4-FFF2-40B4-BE49-F238E27FC236}">
                                <a16:creationId xmlns:a16="http://schemas.microsoft.com/office/drawing/2014/main" id="{A16A4BD0-F80B-4F55-848B-E248FB0422F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16800" y="1612900"/>
                            <a:ext cx="280988" cy="2159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673" name="Object 10">
                <a:extLst>
                  <a:ext uri="{FF2B5EF4-FFF2-40B4-BE49-F238E27FC236}">
                    <a16:creationId xmlns:a16="http://schemas.microsoft.com/office/drawing/2014/main" id="{91A79DEA-D8F7-4926-99E4-B9CA95CCAB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72462" y="641336"/>
              <a:ext cx="377825" cy="71596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42979" r:id="rId23" imgW="181800" imgH="357480" progId="Equation.3">
                      <p:embed/>
                    </p:oleObj>
                  </mc:Choice>
                  <mc:Fallback>
                    <p:oleObj r:id="rId23" imgW="181800" imgH="357480" progId="Equation.3">
                      <p:embed/>
                      <p:pic>
                        <p:nvPicPr>
                          <p:cNvPr id="27673" name="Object 10">
                            <a:extLst>
                              <a:ext uri="{FF2B5EF4-FFF2-40B4-BE49-F238E27FC236}">
                                <a16:creationId xmlns:a16="http://schemas.microsoft.com/office/drawing/2014/main" id="{91A79DEA-D8F7-4926-99E4-B9CA95CCAB48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072462" y="641336"/>
                            <a:ext cx="377825" cy="71596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674" name="Oval 23">
                <a:extLst>
                  <a:ext uri="{FF2B5EF4-FFF2-40B4-BE49-F238E27FC236}">
                    <a16:creationId xmlns:a16="http://schemas.microsoft.com/office/drawing/2014/main" id="{1DB11719-03FD-4254-B849-38CCB5C21F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7500" y="1960563"/>
                <a:ext cx="366713" cy="366712"/>
              </a:xfrm>
              <a:prstGeom prst="ellipse">
                <a:avLst/>
              </a:prstGeom>
              <a:gradFill rotWithShape="1">
                <a:gsLst>
                  <a:gs pos="0">
                    <a:srgbClr val="007676"/>
                  </a:gs>
                  <a:gs pos="100000">
                    <a:srgbClr val="00FFFF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7129" name="Text Box 25">
            <a:extLst>
              <a:ext uri="{FF2B5EF4-FFF2-40B4-BE49-F238E27FC236}">
                <a16:creationId xmlns:a16="http://schemas.microsoft.com/office/drawing/2014/main" id="{E08C1D1A-4626-485E-9B1E-FF696E51D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288" y="5467350"/>
            <a:ext cx="2041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给出的结论：</a:t>
            </a:r>
          </a:p>
        </p:txBody>
      </p:sp>
      <p:sp>
        <p:nvSpPr>
          <p:cNvPr id="47132" name="Text Box 28">
            <a:extLst>
              <a:ext uri="{FF2B5EF4-FFF2-40B4-BE49-F238E27FC236}">
                <a16:creationId xmlns:a16="http://schemas.microsoft.com/office/drawing/2014/main" id="{3DDD4C40-6280-445C-A47D-A7DEA6118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25" y="5972175"/>
            <a:ext cx="5345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FFFF"/>
                </a:solidFill>
                <a:ea typeface="STZhongsong" panose="02010600040101010101" pitchFamily="2" charset="-122"/>
              </a:rPr>
              <a:t>1. </a:t>
            </a:r>
            <a:r>
              <a:rPr lang="zh-CN" altLang="en-US">
                <a:solidFill>
                  <a:srgbClr val="00FFFF"/>
                </a:solidFill>
                <a:ea typeface="STZhongsong" panose="02010600040101010101" pitchFamily="2" charset="-122"/>
              </a:rPr>
              <a:t>能量量子化         主量子数 </a:t>
            </a:r>
          </a:p>
        </p:txBody>
      </p:sp>
      <p:sp>
        <p:nvSpPr>
          <p:cNvPr id="47134" name="Rectangle 30">
            <a:extLst>
              <a:ext uri="{FF2B5EF4-FFF2-40B4-BE49-F238E27FC236}">
                <a16:creationId xmlns:a16="http://schemas.microsoft.com/office/drawing/2014/main" id="{7ADA6EDF-AB0B-4F25-8680-1033BAF94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38" y="4938713"/>
            <a:ext cx="7620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其解一般为</a:t>
            </a:r>
          </a:p>
        </p:txBody>
      </p:sp>
      <p:sp>
        <p:nvSpPr>
          <p:cNvPr id="47135" name="Rectangle 31">
            <a:extLst>
              <a:ext uri="{FF2B5EF4-FFF2-40B4-BE49-F238E27FC236}">
                <a16:creationId xmlns:a16="http://schemas.microsoft.com/office/drawing/2014/main" id="{9EB219FF-8773-49CF-8F76-017D6BDAF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263" y="4940300"/>
            <a:ext cx="1905000" cy="457200"/>
          </a:xfrm>
          <a:prstGeom prst="rect">
            <a:avLst/>
          </a:prstGeom>
          <a:noFill/>
          <a:ln w="222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的函数：</a:t>
            </a:r>
          </a:p>
        </p:txBody>
      </p:sp>
      <p:graphicFrame>
        <p:nvGraphicFramePr>
          <p:cNvPr id="47136" name="Object 11">
            <a:extLst>
              <a:ext uri="{FF2B5EF4-FFF2-40B4-BE49-F238E27FC236}">
                <a16:creationId xmlns:a16="http://schemas.microsoft.com/office/drawing/2014/main" id="{043F1B43-EE42-4A6B-BE10-50F88804CC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4625" y="5003800"/>
          <a:ext cx="10937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80" r:id="rId25" imgW="336240" imgH="159480" progId="Equation.3">
                  <p:embed/>
                </p:oleObj>
              </mc:Choice>
              <mc:Fallback>
                <p:oleObj r:id="rId25" imgW="336240" imgH="159480" progId="Equation.3">
                  <p:embed/>
                  <p:pic>
                    <p:nvPicPr>
                      <p:cNvPr id="47136" name="Object 11">
                        <a:extLst>
                          <a:ext uri="{FF2B5EF4-FFF2-40B4-BE49-F238E27FC236}">
                            <a16:creationId xmlns:a16="http://schemas.microsoft.com/office/drawing/2014/main" id="{043F1B43-EE42-4A6B-BE10-50F88804CC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5003800"/>
                        <a:ext cx="10937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37" name="Object 12">
            <a:extLst>
              <a:ext uri="{FF2B5EF4-FFF2-40B4-BE49-F238E27FC236}">
                <a16:creationId xmlns:a16="http://schemas.microsoft.com/office/drawing/2014/main" id="{4E4776F2-8C3B-4EBE-9A08-0BE9B5DE6E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38725" y="4959350"/>
          <a:ext cx="2033588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81" r:id="rId27" imgW="744120" imgH="159480" progId="Equation.3">
                  <p:embed/>
                </p:oleObj>
              </mc:Choice>
              <mc:Fallback>
                <p:oleObj r:id="rId27" imgW="744120" imgH="159480" progId="Equation.3">
                  <p:embed/>
                  <p:pic>
                    <p:nvPicPr>
                      <p:cNvPr id="47137" name="Object 12">
                        <a:extLst>
                          <a:ext uri="{FF2B5EF4-FFF2-40B4-BE49-F238E27FC236}">
                            <a16:creationId xmlns:a16="http://schemas.microsoft.com/office/drawing/2014/main" id="{4E4776F2-8C3B-4EBE-9A08-0BE9B5DE6E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8725" y="4959350"/>
                        <a:ext cx="2033588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BD0CF47-D785-4BF6-A638-F637DC8E2A7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7212013" y="1820863"/>
            <a:ext cx="1323975" cy="34925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任意多边形 37">
            <a:extLst>
              <a:ext uri="{FF2B5EF4-FFF2-40B4-BE49-F238E27FC236}">
                <a16:creationId xmlns:a16="http://schemas.microsoft.com/office/drawing/2014/main" id="{7956E379-D73E-45B8-A080-D7BF19391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6388" y="2295525"/>
            <a:ext cx="509587" cy="133350"/>
          </a:xfrm>
          <a:custGeom>
            <a:avLst/>
            <a:gdLst>
              <a:gd name="T0" fmla="*/ 0 w 509954"/>
              <a:gd name="T1" fmla="*/ 70339 h 134816"/>
              <a:gd name="T2" fmla="*/ 316523 w 509954"/>
              <a:gd name="T3" fmla="*/ 123093 h 134816"/>
              <a:gd name="T4" fmla="*/ 509954 w 509954"/>
              <a:gd name="T5" fmla="*/ 0 h 134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09954" h="134816">
                <a:moveTo>
                  <a:pt x="0" y="70339"/>
                </a:moveTo>
                <a:cubicBezTo>
                  <a:pt x="115765" y="102577"/>
                  <a:pt x="231531" y="134816"/>
                  <a:pt x="316523" y="123093"/>
                </a:cubicBezTo>
                <a:cubicBezTo>
                  <a:pt x="401515" y="111370"/>
                  <a:pt x="509954" y="0"/>
                  <a:pt x="509954" y="0"/>
                </a:cubicBezTo>
              </a:path>
            </a:pathLst>
          </a:custGeom>
          <a:noFill/>
          <a:ln w="127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27683" name="灯片编号占位符 1">
            <a:extLst>
              <a:ext uri="{FF2B5EF4-FFF2-40B4-BE49-F238E27FC236}">
                <a16:creationId xmlns:a16="http://schemas.microsoft.com/office/drawing/2014/main" id="{617660A8-69FA-4B16-A566-70EE8EFA6A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4BEBEAF-4D42-4821-A045-4E7FB293D784}" type="slidenum">
              <a:rPr lang="en-US" altLang="zh-CN" b="0">
                <a:solidFill>
                  <a:srgbClr val="FF00FF"/>
                </a:solidFill>
              </a:rPr>
              <a:pPr/>
              <a:t>28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7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7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7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7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47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4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8" grpId="0"/>
      <p:bldP spid="47111" grpId="0" animBg="1"/>
      <p:bldP spid="47112" grpId="0"/>
      <p:bldP spid="47113" grpId="0" animBg="1"/>
      <p:bldP spid="47129" grpId="0"/>
      <p:bldP spid="47132" grpId="0"/>
      <p:bldP spid="47134" grpId="0"/>
      <p:bldP spid="471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Text Box 4">
            <a:extLst>
              <a:ext uri="{FF2B5EF4-FFF2-40B4-BE49-F238E27FC236}">
                <a16:creationId xmlns:a16="http://schemas.microsoft.com/office/drawing/2014/main" id="{A0C7C05A-9E05-485B-8162-B08115C30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31813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00"/>
                </a:solidFill>
                <a:ea typeface="仿宋_GB2312" pitchFamily="49" charset="-122"/>
              </a:rPr>
              <a:t>能量</a:t>
            </a:r>
          </a:p>
        </p:txBody>
      </p:sp>
      <p:sp>
        <p:nvSpPr>
          <p:cNvPr id="92166" name="Text Box 6">
            <a:extLst>
              <a:ext uri="{FF2B5EF4-FFF2-40B4-BE49-F238E27FC236}">
                <a16:creationId xmlns:a16="http://schemas.microsoft.com/office/drawing/2014/main" id="{181D3053-E206-4A45-B711-178EA7915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175" y="1257300"/>
            <a:ext cx="2036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FFFF00"/>
                </a:solidFill>
                <a:ea typeface="仿宋_GB2312" pitchFamily="49" charset="-122"/>
              </a:rPr>
              <a:t>电子分布</a:t>
            </a:r>
          </a:p>
        </p:txBody>
      </p:sp>
      <p:graphicFrame>
        <p:nvGraphicFramePr>
          <p:cNvPr id="92167" name="Object 2">
            <a:extLst>
              <a:ext uri="{FF2B5EF4-FFF2-40B4-BE49-F238E27FC236}">
                <a16:creationId xmlns:a16="http://schemas.microsoft.com/office/drawing/2014/main" id="{D6A7BA67-F900-4AAC-8EF8-E10A5F7B4FD3}"/>
              </a:ext>
            </a:extLst>
          </p:cNvPr>
          <p:cNvGraphicFramePr>
            <a:graphicFrameLocks/>
          </p:cNvGraphicFramePr>
          <p:nvPr/>
        </p:nvGraphicFramePr>
        <p:xfrm>
          <a:off x="1985963" y="371475"/>
          <a:ext cx="28003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0" r:id="rId3" imgW="2409120" imgH="709560" progId="Equation.3">
                  <p:embed/>
                </p:oleObj>
              </mc:Choice>
              <mc:Fallback>
                <p:oleObj r:id="rId3" imgW="2409120" imgH="709560" progId="Equation.3">
                  <p:embed/>
                  <p:pic>
                    <p:nvPicPr>
                      <p:cNvPr id="92167" name="Object 2">
                        <a:extLst>
                          <a:ext uri="{FF2B5EF4-FFF2-40B4-BE49-F238E27FC236}">
                            <a16:creationId xmlns:a16="http://schemas.microsoft.com/office/drawing/2014/main" id="{D6A7BA67-F900-4AAC-8EF8-E10A5F7B4FD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5963" y="371475"/>
                        <a:ext cx="28003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8">
            <a:extLst>
              <a:ext uri="{FF2B5EF4-FFF2-40B4-BE49-F238E27FC236}">
                <a16:creationId xmlns:a16="http://schemas.microsoft.com/office/drawing/2014/main" id="{02F1414F-A9B2-41D6-A637-9CEDA0EB3603}"/>
              </a:ext>
            </a:extLst>
          </p:cNvPr>
          <p:cNvGrpSpPr>
            <a:grpSpLocks/>
          </p:cNvGrpSpPr>
          <p:nvPr/>
        </p:nvGrpSpPr>
        <p:grpSpPr bwMode="auto">
          <a:xfrm>
            <a:off x="2786063" y="1257300"/>
            <a:ext cx="4937125" cy="461963"/>
            <a:chOff x="1882" y="2115"/>
            <a:chExt cx="3110" cy="291"/>
          </a:xfrm>
        </p:grpSpPr>
        <p:sp>
          <p:nvSpPr>
            <p:cNvPr id="8231" name="Rectangle 9">
              <a:extLst>
                <a:ext uri="{FF2B5EF4-FFF2-40B4-BE49-F238E27FC236}">
                  <a16:creationId xmlns:a16="http://schemas.microsoft.com/office/drawing/2014/main" id="{488F1115-36E8-4A1B-97CD-95F20B721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2115"/>
              <a:ext cx="3110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  <a:latin typeface="宋体" panose="02010600030101010101" pitchFamily="2" charset="-122"/>
                </a:rPr>
                <a:t>电子云密度        概率密度</a:t>
              </a:r>
              <a:r>
                <a:rPr lang="en-US" altLang="zh-CN">
                  <a:solidFill>
                    <a:srgbClr val="00FFFF"/>
                  </a:solidFill>
                  <a:latin typeface="宋体" panose="02010600030101010101" pitchFamily="2" charset="-122"/>
                </a:rPr>
                <a:t>|</a:t>
              </a:r>
              <a:r>
                <a:rPr lang="el-GR" altLang="zh-CN" i="1">
                  <a:solidFill>
                    <a:srgbClr val="00FFFF"/>
                  </a:solidFill>
                  <a:latin typeface="宋体" panose="02010600030101010101" pitchFamily="2" charset="-122"/>
                </a:rPr>
                <a:t>Ψ</a:t>
              </a:r>
              <a:r>
                <a:rPr lang="en-US" altLang="zh-CN">
                  <a:solidFill>
                    <a:srgbClr val="00FFFF"/>
                  </a:solidFill>
                  <a:latin typeface="宋体" panose="02010600030101010101" pitchFamily="2" charset="-122"/>
                </a:rPr>
                <a:t>|</a:t>
              </a:r>
              <a:r>
                <a:rPr lang="en-US" altLang="zh-CN" baseline="58000">
                  <a:solidFill>
                    <a:srgbClr val="00FFFF"/>
                  </a:solidFill>
                  <a:latin typeface="宋体" panose="02010600030101010101" pitchFamily="2" charset="-122"/>
                </a:rPr>
                <a:t>2</a:t>
              </a:r>
            </a:p>
          </p:txBody>
        </p:sp>
        <p:sp>
          <p:nvSpPr>
            <p:cNvPr id="8232" name="AutoShape 10">
              <a:extLst>
                <a:ext uri="{FF2B5EF4-FFF2-40B4-BE49-F238E27FC236}">
                  <a16:creationId xmlns:a16="http://schemas.microsoft.com/office/drawing/2014/main" id="{C9EFD832-C198-48CA-B263-4A3261658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2" y="2184"/>
              <a:ext cx="432" cy="144"/>
            </a:xfrm>
            <a:prstGeom prst="leftRightArrow">
              <a:avLst>
                <a:gd name="adj1" fmla="val 50000"/>
                <a:gd name="adj2" fmla="val 60000"/>
              </a:avLst>
            </a:prstGeom>
            <a:solidFill>
              <a:schemeClr val="accent1"/>
            </a:solidFill>
            <a:ln w="9525">
              <a:solidFill>
                <a:schemeClr val="tx2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>
                <a:solidFill>
                  <a:schemeClr val="bg1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92172" name="Line 12">
            <a:extLst>
              <a:ext uri="{FF2B5EF4-FFF2-40B4-BE49-F238E27FC236}">
                <a16:creationId xmlns:a16="http://schemas.microsoft.com/office/drawing/2014/main" id="{9BDC3002-DFF7-475E-85E4-C5BB0AFA36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04988" y="1835150"/>
            <a:ext cx="0" cy="3479800"/>
          </a:xfrm>
          <a:prstGeom prst="line">
            <a:avLst/>
          </a:prstGeom>
          <a:noFill/>
          <a:ln w="22225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3" name="Line 13">
            <a:extLst>
              <a:ext uri="{FF2B5EF4-FFF2-40B4-BE49-F238E27FC236}">
                <a16:creationId xmlns:a16="http://schemas.microsoft.com/office/drawing/2014/main" id="{0F639034-2811-4774-B1EC-B181593E3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5159375"/>
            <a:ext cx="5867400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4" name="Line 14">
            <a:extLst>
              <a:ext uri="{FF2B5EF4-FFF2-40B4-BE49-F238E27FC236}">
                <a16:creationId xmlns:a16="http://schemas.microsoft.com/office/drawing/2014/main" id="{E98439FD-E1B7-4BEB-AC62-4795687E0F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3886200"/>
            <a:ext cx="5867400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5" name="Line 15">
            <a:extLst>
              <a:ext uri="{FF2B5EF4-FFF2-40B4-BE49-F238E27FC236}">
                <a16:creationId xmlns:a16="http://schemas.microsoft.com/office/drawing/2014/main" id="{33218138-0EFB-4D81-9448-332249DA7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3200400"/>
            <a:ext cx="5867400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6" name="Freeform 16">
            <a:extLst>
              <a:ext uri="{FF2B5EF4-FFF2-40B4-BE49-F238E27FC236}">
                <a16:creationId xmlns:a16="http://schemas.microsoft.com/office/drawing/2014/main" id="{13DD1630-1B3C-4910-B286-F5D4A8DE4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4097338"/>
            <a:ext cx="3657600" cy="1046162"/>
          </a:xfrm>
          <a:custGeom>
            <a:avLst/>
            <a:gdLst>
              <a:gd name="T0" fmla="*/ 0 w 2448"/>
              <a:gd name="T1" fmla="*/ 928 h 928"/>
              <a:gd name="T2" fmla="*/ 96 w 2448"/>
              <a:gd name="T3" fmla="*/ 832 h 928"/>
              <a:gd name="T4" fmla="*/ 144 w 2448"/>
              <a:gd name="T5" fmla="*/ 352 h 928"/>
              <a:gd name="T6" fmla="*/ 192 w 2448"/>
              <a:gd name="T7" fmla="*/ 64 h 928"/>
              <a:gd name="T8" fmla="*/ 336 w 2448"/>
              <a:gd name="T9" fmla="*/ 16 h 928"/>
              <a:gd name="T10" fmla="*/ 432 w 2448"/>
              <a:gd name="T11" fmla="*/ 160 h 928"/>
              <a:gd name="T12" fmla="*/ 528 w 2448"/>
              <a:gd name="T13" fmla="*/ 448 h 928"/>
              <a:gd name="T14" fmla="*/ 624 w 2448"/>
              <a:gd name="T15" fmla="*/ 592 h 928"/>
              <a:gd name="T16" fmla="*/ 816 w 2448"/>
              <a:gd name="T17" fmla="*/ 736 h 928"/>
              <a:gd name="T18" fmla="*/ 1152 w 2448"/>
              <a:gd name="T19" fmla="*/ 832 h 928"/>
              <a:gd name="T20" fmla="*/ 1584 w 2448"/>
              <a:gd name="T21" fmla="*/ 880 h 928"/>
              <a:gd name="T22" fmla="*/ 1920 w 2448"/>
              <a:gd name="T23" fmla="*/ 880 h 928"/>
              <a:gd name="T24" fmla="*/ 2448 w 2448"/>
              <a:gd name="T25" fmla="*/ 928 h 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48" h="928">
                <a:moveTo>
                  <a:pt x="0" y="928"/>
                </a:moveTo>
                <a:cubicBezTo>
                  <a:pt x="36" y="928"/>
                  <a:pt x="72" y="928"/>
                  <a:pt x="96" y="832"/>
                </a:cubicBezTo>
                <a:cubicBezTo>
                  <a:pt x="120" y="736"/>
                  <a:pt x="128" y="480"/>
                  <a:pt x="144" y="352"/>
                </a:cubicBezTo>
                <a:cubicBezTo>
                  <a:pt x="160" y="224"/>
                  <a:pt x="160" y="120"/>
                  <a:pt x="192" y="64"/>
                </a:cubicBezTo>
                <a:cubicBezTo>
                  <a:pt x="224" y="8"/>
                  <a:pt x="296" y="0"/>
                  <a:pt x="336" y="16"/>
                </a:cubicBezTo>
                <a:cubicBezTo>
                  <a:pt x="376" y="32"/>
                  <a:pt x="400" y="88"/>
                  <a:pt x="432" y="160"/>
                </a:cubicBezTo>
                <a:cubicBezTo>
                  <a:pt x="464" y="232"/>
                  <a:pt x="496" y="376"/>
                  <a:pt x="528" y="448"/>
                </a:cubicBezTo>
                <a:cubicBezTo>
                  <a:pt x="560" y="520"/>
                  <a:pt x="576" y="544"/>
                  <a:pt x="624" y="592"/>
                </a:cubicBezTo>
                <a:cubicBezTo>
                  <a:pt x="672" y="640"/>
                  <a:pt x="728" y="696"/>
                  <a:pt x="816" y="736"/>
                </a:cubicBezTo>
                <a:cubicBezTo>
                  <a:pt x="904" y="776"/>
                  <a:pt x="1024" y="808"/>
                  <a:pt x="1152" y="832"/>
                </a:cubicBezTo>
                <a:cubicBezTo>
                  <a:pt x="1280" y="856"/>
                  <a:pt x="1456" y="872"/>
                  <a:pt x="1584" y="880"/>
                </a:cubicBezTo>
                <a:cubicBezTo>
                  <a:pt x="1712" y="888"/>
                  <a:pt x="1776" y="872"/>
                  <a:pt x="1920" y="880"/>
                </a:cubicBezTo>
                <a:cubicBezTo>
                  <a:pt x="2064" y="888"/>
                  <a:pt x="2256" y="908"/>
                  <a:pt x="2448" y="928"/>
                </a:cubicBezTo>
              </a:path>
            </a:pathLst>
          </a:cu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2177" name="Freeform 17">
            <a:extLst>
              <a:ext uri="{FF2B5EF4-FFF2-40B4-BE49-F238E27FC236}">
                <a16:creationId xmlns:a16="http://schemas.microsoft.com/office/drawing/2014/main" id="{26BE7DE0-1525-42B3-A426-F3D194A1B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3505200"/>
            <a:ext cx="3429000" cy="381000"/>
          </a:xfrm>
          <a:custGeom>
            <a:avLst/>
            <a:gdLst>
              <a:gd name="T0" fmla="*/ 0 w 3024"/>
              <a:gd name="T1" fmla="*/ 392 h 392"/>
              <a:gd name="T2" fmla="*/ 624 w 3024"/>
              <a:gd name="T3" fmla="*/ 344 h 392"/>
              <a:gd name="T4" fmla="*/ 1008 w 3024"/>
              <a:gd name="T5" fmla="*/ 200 h 392"/>
              <a:gd name="T6" fmla="*/ 1248 w 3024"/>
              <a:gd name="T7" fmla="*/ 56 h 392"/>
              <a:gd name="T8" fmla="*/ 1488 w 3024"/>
              <a:gd name="T9" fmla="*/ 8 h 392"/>
              <a:gd name="T10" fmla="*/ 1776 w 3024"/>
              <a:gd name="T11" fmla="*/ 104 h 392"/>
              <a:gd name="T12" fmla="*/ 2112 w 3024"/>
              <a:gd name="T13" fmla="*/ 248 h 392"/>
              <a:gd name="T14" fmla="*/ 2544 w 3024"/>
              <a:gd name="T15" fmla="*/ 344 h 392"/>
              <a:gd name="T16" fmla="*/ 3024 w 3024"/>
              <a:gd name="T17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24" h="392">
                <a:moveTo>
                  <a:pt x="0" y="392"/>
                </a:moveTo>
                <a:cubicBezTo>
                  <a:pt x="228" y="384"/>
                  <a:pt x="456" y="376"/>
                  <a:pt x="624" y="344"/>
                </a:cubicBezTo>
                <a:cubicBezTo>
                  <a:pt x="792" y="312"/>
                  <a:pt x="904" y="248"/>
                  <a:pt x="1008" y="200"/>
                </a:cubicBezTo>
                <a:cubicBezTo>
                  <a:pt x="1112" y="152"/>
                  <a:pt x="1168" y="88"/>
                  <a:pt x="1248" y="56"/>
                </a:cubicBezTo>
                <a:cubicBezTo>
                  <a:pt x="1328" y="24"/>
                  <a:pt x="1400" y="0"/>
                  <a:pt x="1488" y="8"/>
                </a:cubicBezTo>
                <a:cubicBezTo>
                  <a:pt x="1576" y="16"/>
                  <a:pt x="1672" y="64"/>
                  <a:pt x="1776" y="104"/>
                </a:cubicBezTo>
                <a:cubicBezTo>
                  <a:pt x="1880" y="144"/>
                  <a:pt x="1984" y="208"/>
                  <a:pt x="2112" y="248"/>
                </a:cubicBezTo>
                <a:cubicBezTo>
                  <a:pt x="2240" y="288"/>
                  <a:pt x="2392" y="320"/>
                  <a:pt x="2544" y="344"/>
                </a:cubicBezTo>
                <a:cubicBezTo>
                  <a:pt x="2696" y="368"/>
                  <a:pt x="2860" y="380"/>
                  <a:pt x="3024" y="392"/>
                </a:cubicBezTo>
              </a:path>
            </a:pathLst>
          </a:cu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2178" name="Freeform 18">
            <a:extLst>
              <a:ext uri="{FF2B5EF4-FFF2-40B4-BE49-F238E27FC236}">
                <a16:creationId xmlns:a16="http://schemas.microsoft.com/office/drawing/2014/main" id="{0DD7D171-C480-4749-A9D6-5633193DD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5188" y="2951163"/>
            <a:ext cx="4191000" cy="228600"/>
          </a:xfrm>
          <a:custGeom>
            <a:avLst/>
            <a:gdLst>
              <a:gd name="T0" fmla="*/ 0 w 3024"/>
              <a:gd name="T1" fmla="*/ 392 h 392"/>
              <a:gd name="T2" fmla="*/ 624 w 3024"/>
              <a:gd name="T3" fmla="*/ 344 h 392"/>
              <a:gd name="T4" fmla="*/ 1008 w 3024"/>
              <a:gd name="T5" fmla="*/ 200 h 392"/>
              <a:gd name="T6" fmla="*/ 1248 w 3024"/>
              <a:gd name="T7" fmla="*/ 56 h 392"/>
              <a:gd name="T8" fmla="*/ 1488 w 3024"/>
              <a:gd name="T9" fmla="*/ 8 h 392"/>
              <a:gd name="T10" fmla="*/ 1776 w 3024"/>
              <a:gd name="T11" fmla="*/ 104 h 392"/>
              <a:gd name="T12" fmla="*/ 2112 w 3024"/>
              <a:gd name="T13" fmla="*/ 248 h 392"/>
              <a:gd name="T14" fmla="*/ 2544 w 3024"/>
              <a:gd name="T15" fmla="*/ 344 h 392"/>
              <a:gd name="T16" fmla="*/ 3024 w 3024"/>
              <a:gd name="T17" fmla="*/ 392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24" h="392">
                <a:moveTo>
                  <a:pt x="0" y="392"/>
                </a:moveTo>
                <a:cubicBezTo>
                  <a:pt x="228" y="384"/>
                  <a:pt x="456" y="376"/>
                  <a:pt x="624" y="344"/>
                </a:cubicBezTo>
                <a:cubicBezTo>
                  <a:pt x="792" y="312"/>
                  <a:pt x="904" y="248"/>
                  <a:pt x="1008" y="200"/>
                </a:cubicBezTo>
                <a:cubicBezTo>
                  <a:pt x="1112" y="152"/>
                  <a:pt x="1168" y="88"/>
                  <a:pt x="1248" y="56"/>
                </a:cubicBezTo>
                <a:cubicBezTo>
                  <a:pt x="1328" y="24"/>
                  <a:pt x="1400" y="0"/>
                  <a:pt x="1488" y="8"/>
                </a:cubicBezTo>
                <a:cubicBezTo>
                  <a:pt x="1576" y="16"/>
                  <a:pt x="1672" y="64"/>
                  <a:pt x="1776" y="104"/>
                </a:cubicBezTo>
                <a:cubicBezTo>
                  <a:pt x="1880" y="144"/>
                  <a:pt x="1984" y="208"/>
                  <a:pt x="2112" y="248"/>
                </a:cubicBezTo>
                <a:cubicBezTo>
                  <a:pt x="2240" y="288"/>
                  <a:pt x="2392" y="320"/>
                  <a:pt x="2544" y="344"/>
                </a:cubicBezTo>
                <a:cubicBezTo>
                  <a:pt x="2696" y="368"/>
                  <a:pt x="2860" y="380"/>
                  <a:pt x="3024" y="392"/>
                </a:cubicBezTo>
              </a:path>
            </a:pathLst>
          </a:cu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92179" name="Line 19">
            <a:extLst>
              <a:ext uri="{FF2B5EF4-FFF2-40B4-BE49-F238E27FC236}">
                <a16:creationId xmlns:a16="http://schemas.microsoft.com/office/drawing/2014/main" id="{7039757B-47BE-43B8-8CDA-0DA6607DE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2673350"/>
            <a:ext cx="6019800" cy="0"/>
          </a:xfrm>
          <a:prstGeom prst="line">
            <a:avLst/>
          </a:prstGeom>
          <a:noFill/>
          <a:ln w="1587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0" name="Line 20">
            <a:extLst>
              <a:ext uri="{FF2B5EF4-FFF2-40B4-BE49-F238E27FC236}">
                <a16:creationId xmlns:a16="http://schemas.microsoft.com/office/drawing/2014/main" id="{5072EDB7-18B0-4EA8-BA60-91AE0C3A8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2188" y="2673350"/>
            <a:ext cx="0" cy="2519363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1" name="Line 21">
            <a:extLst>
              <a:ext uri="{FF2B5EF4-FFF2-40B4-BE49-F238E27FC236}">
                <a16:creationId xmlns:a16="http://schemas.microsoft.com/office/drawing/2014/main" id="{6E00E200-3D4A-4929-AFD6-C42825B990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05188" y="2673350"/>
            <a:ext cx="0" cy="129540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2" name="Line 22">
            <a:extLst>
              <a:ext uri="{FF2B5EF4-FFF2-40B4-BE49-F238E27FC236}">
                <a16:creationId xmlns:a16="http://schemas.microsoft.com/office/drawing/2014/main" id="{B9C37EEA-2722-4B5E-BF20-92BF2EFA4E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429250" y="2676525"/>
            <a:ext cx="0" cy="609600"/>
          </a:xfrm>
          <a:prstGeom prst="line">
            <a:avLst/>
          </a:prstGeom>
          <a:noFill/>
          <a:ln w="1587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92183" name="Object 3">
            <a:extLst>
              <a:ext uri="{FF2B5EF4-FFF2-40B4-BE49-F238E27FC236}">
                <a16:creationId xmlns:a16="http://schemas.microsoft.com/office/drawing/2014/main" id="{0E720AEE-04C1-4783-BD3D-5D30092C4A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1857375"/>
          <a:ext cx="96043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1" r:id="rId5" imgW="369360" imgH="159480" progId="Equation.3">
                  <p:embed/>
                </p:oleObj>
              </mc:Choice>
              <mc:Fallback>
                <p:oleObj r:id="rId5" imgW="369360" imgH="159480" progId="Equation.3">
                  <p:embed/>
                  <p:pic>
                    <p:nvPicPr>
                      <p:cNvPr id="92183" name="Object 3">
                        <a:extLst>
                          <a:ext uri="{FF2B5EF4-FFF2-40B4-BE49-F238E27FC236}">
                            <a16:creationId xmlns:a16="http://schemas.microsoft.com/office/drawing/2014/main" id="{0E720AEE-04C1-4783-BD3D-5D30092C4A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1857375"/>
                        <a:ext cx="96043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84" name="Object 4">
            <a:extLst>
              <a:ext uri="{FF2B5EF4-FFF2-40B4-BE49-F238E27FC236}">
                <a16:creationId xmlns:a16="http://schemas.microsoft.com/office/drawing/2014/main" id="{844F9E8B-ADB8-4B23-B433-7EAB5C1B14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9788" y="2139950"/>
          <a:ext cx="346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2" r:id="rId7" imgW="93600" imgH="170640" progId="Equation.3">
                  <p:embed/>
                </p:oleObj>
              </mc:Choice>
              <mc:Fallback>
                <p:oleObj r:id="rId7" imgW="93600" imgH="170640" progId="Equation.3">
                  <p:embed/>
                  <p:pic>
                    <p:nvPicPr>
                      <p:cNvPr id="92184" name="Object 4">
                        <a:extLst>
                          <a:ext uri="{FF2B5EF4-FFF2-40B4-BE49-F238E27FC236}">
                            <a16:creationId xmlns:a16="http://schemas.microsoft.com/office/drawing/2014/main" id="{844F9E8B-ADB8-4B23-B433-7EAB5C1B14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788" y="2139950"/>
                        <a:ext cx="3460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85" name="Object 5">
            <a:extLst>
              <a:ext uri="{FF2B5EF4-FFF2-40B4-BE49-F238E27FC236}">
                <a16:creationId xmlns:a16="http://schemas.microsoft.com/office/drawing/2014/main" id="{7AE8CF35-357C-4A16-8016-1A802E807B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52788" y="2139950"/>
          <a:ext cx="3810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3" r:id="rId9" imgW="104760" imgH="170640" progId="Equation.3">
                  <p:embed/>
                </p:oleObj>
              </mc:Choice>
              <mc:Fallback>
                <p:oleObj r:id="rId9" imgW="104760" imgH="170640" progId="Equation.3">
                  <p:embed/>
                  <p:pic>
                    <p:nvPicPr>
                      <p:cNvPr id="92185" name="Object 5">
                        <a:extLst>
                          <a:ext uri="{FF2B5EF4-FFF2-40B4-BE49-F238E27FC236}">
                            <a16:creationId xmlns:a16="http://schemas.microsoft.com/office/drawing/2014/main" id="{7AE8CF35-357C-4A16-8016-1A802E807B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788" y="2139950"/>
                        <a:ext cx="3810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86" name="Object 6">
            <a:extLst>
              <a:ext uri="{FF2B5EF4-FFF2-40B4-BE49-F238E27FC236}">
                <a16:creationId xmlns:a16="http://schemas.microsoft.com/office/drawing/2014/main" id="{7C64A134-66CC-4212-ABA9-030479BC17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6375" y="2139950"/>
          <a:ext cx="381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4" r:id="rId11" imgW="104760" imgH="181440" progId="Equation.3">
                  <p:embed/>
                </p:oleObj>
              </mc:Choice>
              <mc:Fallback>
                <p:oleObj r:id="rId11" imgW="104760" imgH="181440" progId="Equation.3">
                  <p:embed/>
                  <p:pic>
                    <p:nvPicPr>
                      <p:cNvPr id="92186" name="Object 6">
                        <a:extLst>
                          <a:ext uri="{FF2B5EF4-FFF2-40B4-BE49-F238E27FC236}">
                            <a16:creationId xmlns:a16="http://schemas.microsoft.com/office/drawing/2014/main" id="{7C64A134-66CC-4212-ABA9-030479BC17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75" y="2139950"/>
                        <a:ext cx="3810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87" name="Object 7">
            <a:extLst>
              <a:ext uri="{FF2B5EF4-FFF2-40B4-BE49-F238E27FC236}">
                <a16:creationId xmlns:a16="http://schemas.microsoft.com/office/drawing/2014/main" id="{CDCFA146-0B91-4763-84A5-E39E01F9AB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188" y="4894263"/>
          <a:ext cx="48418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5" r:id="rId13" imgW="137880" imgH="170640" progId="Equation.3">
                  <p:embed/>
                </p:oleObj>
              </mc:Choice>
              <mc:Fallback>
                <p:oleObj r:id="rId13" imgW="137880" imgH="170640" progId="Equation.3">
                  <p:embed/>
                  <p:pic>
                    <p:nvPicPr>
                      <p:cNvPr id="92187" name="Object 7">
                        <a:extLst>
                          <a:ext uri="{FF2B5EF4-FFF2-40B4-BE49-F238E27FC236}">
                            <a16:creationId xmlns:a16="http://schemas.microsoft.com/office/drawing/2014/main" id="{CDCFA146-0B91-4763-84A5-E39E01F9AB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4894263"/>
                        <a:ext cx="48418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88" name="Object 8">
            <a:extLst>
              <a:ext uri="{FF2B5EF4-FFF2-40B4-BE49-F238E27FC236}">
                <a16:creationId xmlns:a16="http://schemas.microsoft.com/office/drawing/2014/main" id="{AFB1F8D6-9993-49E6-A48A-E3097F4574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138" y="3643313"/>
          <a:ext cx="519112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6" r:id="rId15" imgW="148680" imgH="170640" progId="Equation.3">
                  <p:embed/>
                </p:oleObj>
              </mc:Choice>
              <mc:Fallback>
                <p:oleObj r:id="rId15" imgW="148680" imgH="170640" progId="Equation.3">
                  <p:embed/>
                  <p:pic>
                    <p:nvPicPr>
                      <p:cNvPr id="92188" name="Object 8">
                        <a:extLst>
                          <a:ext uri="{FF2B5EF4-FFF2-40B4-BE49-F238E27FC236}">
                            <a16:creationId xmlns:a16="http://schemas.microsoft.com/office/drawing/2014/main" id="{AFB1F8D6-9993-49E6-A48A-E3097F4574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3643313"/>
                        <a:ext cx="519112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89" name="Object 9">
            <a:extLst>
              <a:ext uri="{FF2B5EF4-FFF2-40B4-BE49-F238E27FC236}">
                <a16:creationId xmlns:a16="http://schemas.microsoft.com/office/drawing/2014/main" id="{1AD6820B-76DD-4052-8AC2-C3C7AA85E9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138" y="2940050"/>
          <a:ext cx="5191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7" r:id="rId17" imgW="148680" imgH="181440" progId="Equation.3">
                  <p:embed/>
                </p:oleObj>
              </mc:Choice>
              <mc:Fallback>
                <p:oleObj r:id="rId17" imgW="148680" imgH="181440" progId="Equation.3">
                  <p:embed/>
                  <p:pic>
                    <p:nvPicPr>
                      <p:cNvPr id="92189" name="Object 9">
                        <a:extLst>
                          <a:ext uri="{FF2B5EF4-FFF2-40B4-BE49-F238E27FC236}">
                            <a16:creationId xmlns:a16="http://schemas.microsoft.com/office/drawing/2014/main" id="{1AD6820B-76DD-4052-8AC2-C3C7AA85E9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2940050"/>
                        <a:ext cx="5191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0" name="Object 10">
            <a:extLst>
              <a:ext uri="{FF2B5EF4-FFF2-40B4-BE49-F238E27FC236}">
                <a16:creationId xmlns:a16="http://schemas.microsoft.com/office/drawing/2014/main" id="{0CCE6D12-8AFB-4254-B6A8-BB3999863B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7788" y="2520950"/>
          <a:ext cx="3460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8" r:id="rId19" imgW="93600" imgH="137520" progId="Equation.3">
                  <p:embed/>
                </p:oleObj>
              </mc:Choice>
              <mc:Fallback>
                <p:oleObj r:id="rId19" imgW="93600" imgH="137520" progId="Equation.3">
                  <p:embed/>
                  <p:pic>
                    <p:nvPicPr>
                      <p:cNvPr id="92190" name="Object 10">
                        <a:extLst>
                          <a:ext uri="{FF2B5EF4-FFF2-40B4-BE49-F238E27FC236}">
                            <a16:creationId xmlns:a16="http://schemas.microsoft.com/office/drawing/2014/main" id="{0CCE6D12-8AFB-4254-B6A8-BB3999863B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2520950"/>
                        <a:ext cx="3460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1" name="Object 11">
            <a:extLst>
              <a:ext uri="{FF2B5EF4-FFF2-40B4-BE49-F238E27FC236}">
                <a16:creationId xmlns:a16="http://schemas.microsoft.com/office/drawing/2014/main" id="{A4EDBA9A-5EF3-47A3-A647-7A5C5A5C8AED}"/>
              </a:ext>
            </a:extLst>
          </p:cNvPr>
          <p:cNvGraphicFramePr>
            <a:graphicFrameLocks/>
          </p:cNvGraphicFramePr>
          <p:nvPr/>
        </p:nvGraphicFramePr>
        <p:xfrm>
          <a:off x="966788" y="4930775"/>
          <a:ext cx="809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59" r:id="rId21" imgW="336240" imgH="137520" progId="Equation.3">
                  <p:embed/>
                </p:oleObj>
              </mc:Choice>
              <mc:Fallback>
                <p:oleObj r:id="rId21" imgW="336240" imgH="137520" progId="Equation.3">
                  <p:embed/>
                  <p:pic>
                    <p:nvPicPr>
                      <p:cNvPr id="92191" name="Object 11">
                        <a:extLst>
                          <a:ext uri="{FF2B5EF4-FFF2-40B4-BE49-F238E27FC236}">
                            <a16:creationId xmlns:a16="http://schemas.microsoft.com/office/drawing/2014/main" id="{A4EDBA9A-5EF3-47A3-A647-7A5C5A5C8AE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788" y="4930775"/>
                        <a:ext cx="809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2" name="Object 12">
            <a:extLst>
              <a:ext uri="{FF2B5EF4-FFF2-40B4-BE49-F238E27FC236}">
                <a16:creationId xmlns:a16="http://schemas.microsoft.com/office/drawing/2014/main" id="{2BAA4D7F-BBD6-49DF-927C-92D7C2D201B4}"/>
              </a:ext>
            </a:extLst>
          </p:cNvPr>
          <p:cNvGraphicFramePr>
            <a:graphicFrameLocks/>
          </p:cNvGraphicFramePr>
          <p:nvPr/>
        </p:nvGraphicFramePr>
        <p:xfrm>
          <a:off x="1047750" y="3657600"/>
          <a:ext cx="684213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60" r:id="rId23" imgW="281160" imgH="137520" progId="Equation.3">
                  <p:embed/>
                </p:oleObj>
              </mc:Choice>
              <mc:Fallback>
                <p:oleObj r:id="rId23" imgW="281160" imgH="137520" progId="Equation.3">
                  <p:embed/>
                  <p:pic>
                    <p:nvPicPr>
                      <p:cNvPr id="92192" name="Object 12">
                        <a:extLst>
                          <a:ext uri="{FF2B5EF4-FFF2-40B4-BE49-F238E27FC236}">
                            <a16:creationId xmlns:a16="http://schemas.microsoft.com/office/drawing/2014/main" id="{2BAA4D7F-BBD6-49DF-927C-92D7C2D201B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3657600"/>
                        <a:ext cx="684213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3" name="Object 13">
            <a:extLst>
              <a:ext uri="{FF2B5EF4-FFF2-40B4-BE49-F238E27FC236}">
                <a16:creationId xmlns:a16="http://schemas.microsoft.com/office/drawing/2014/main" id="{69E26D3B-001C-40E7-8B9E-8C673B07EC11}"/>
              </a:ext>
            </a:extLst>
          </p:cNvPr>
          <p:cNvGraphicFramePr>
            <a:graphicFrameLocks/>
          </p:cNvGraphicFramePr>
          <p:nvPr/>
        </p:nvGraphicFramePr>
        <p:xfrm>
          <a:off x="946150" y="2986088"/>
          <a:ext cx="787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61" r:id="rId25" imgW="325080" imgH="137520" progId="Equation.3">
                  <p:embed/>
                </p:oleObj>
              </mc:Choice>
              <mc:Fallback>
                <p:oleObj r:id="rId25" imgW="325080" imgH="137520" progId="Equation.3">
                  <p:embed/>
                  <p:pic>
                    <p:nvPicPr>
                      <p:cNvPr id="92193" name="Object 13">
                        <a:extLst>
                          <a:ext uri="{FF2B5EF4-FFF2-40B4-BE49-F238E27FC236}">
                            <a16:creationId xmlns:a16="http://schemas.microsoft.com/office/drawing/2014/main" id="{69E26D3B-001C-40E7-8B9E-8C673B07EC1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6150" y="2986088"/>
                        <a:ext cx="787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4" name="Rectangle 34">
            <a:extLst>
              <a:ext uri="{FF2B5EF4-FFF2-40B4-BE49-F238E27FC236}">
                <a16:creationId xmlns:a16="http://schemas.microsoft.com/office/drawing/2014/main" id="{4449D369-D98D-463E-8F30-BEB64956A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3" y="1824038"/>
            <a:ext cx="525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00FFFF"/>
                </a:solidFill>
              </a:rPr>
              <a:t>氢原子径向概率密度与</a:t>
            </a:r>
            <a:r>
              <a:rPr lang="en-US" altLang="zh-CN" sz="2000" i="1">
                <a:solidFill>
                  <a:srgbClr val="FFFF66"/>
                </a:solidFill>
              </a:rPr>
              <a:t>r </a:t>
            </a:r>
            <a:r>
              <a:rPr lang="zh-CN" altLang="en-US" sz="2000">
                <a:solidFill>
                  <a:srgbClr val="00FFFF"/>
                </a:solidFill>
              </a:rPr>
              <a:t>的关系</a:t>
            </a:r>
          </a:p>
        </p:txBody>
      </p:sp>
      <p:graphicFrame>
        <p:nvGraphicFramePr>
          <p:cNvPr id="92195" name="Object 14">
            <a:extLst>
              <a:ext uri="{FF2B5EF4-FFF2-40B4-BE49-F238E27FC236}">
                <a16:creationId xmlns:a16="http://schemas.microsoft.com/office/drawing/2014/main" id="{92C1606A-5A7F-4889-80DC-494D5CD099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67588" y="2292350"/>
          <a:ext cx="311150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62" r:id="rId27" imgW="82800" imgH="93600" progId="Equation.3">
                  <p:embed/>
                </p:oleObj>
              </mc:Choice>
              <mc:Fallback>
                <p:oleObj r:id="rId27" imgW="82800" imgH="93600" progId="Equation.3">
                  <p:embed/>
                  <p:pic>
                    <p:nvPicPr>
                      <p:cNvPr id="92195" name="Object 14">
                        <a:extLst>
                          <a:ext uri="{FF2B5EF4-FFF2-40B4-BE49-F238E27FC236}">
                            <a16:creationId xmlns:a16="http://schemas.microsoft.com/office/drawing/2014/main" id="{92C1606A-5A7F-4889-80DC-494D5CD099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7588" y="2292350"/>
                        <a:ext cx="311150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7" name="Object 15">
            <a:extLst>
              <a:ext uri="{FF2B5EF4-FFF2-40B4-BE49-F238E27FC236}">
                <a16:creationId xmlns:a16="http://schemas.microsoft.com/office/drawing/2014/main" id="{BEDE3BEF-4B1A-4CD6-88A3-F089CA11FC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0238" y="5405438"/>
          <a:ext cx="2465387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63" r:id="rId29" imgW="2353680" imgH="401400" progId="Equation.DSMT4">
                  <p:embed/>
                </p:oleObj>
              </mc:Choice>
              <mc:Fallback>
                <p:oleObj r:id="rId29" imgW="2353680" imgH="401400" progId="Equation.DSMT4">
                  <p:embed/>
                  <p:pic>
                    <p:nvPicPr>
                      <p:cNvPr id="92197" name="Object 15">
                        <a:extLst>
                          <a:ext uri="{FF2B5EF4-FFF2-40B4-BE49-F238E27FC236}">
                            <a16:creationId xmlns:a16="http://schemas.microsoft.com/office/drawing/2014/main" id="{BEDE3BEF-4B1A-4CD6-88A3-F089CA11FC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0238" y="5405438"/>
                        <a:ext cx="2465387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8" name="Object 16">
            <a:extLst>
              <a:ext uri="{FF2B5EF4-FFF2-40B4-BE49-F238E27FC236}">
                <a16:creationId xmlns:a16="http://schemas.microsoft.com/office/drawing/2014/main" id="{05CFBB66-9CE0-4AFB-9D74-44B43A1C2E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1175" y="6103938"/>
          <a:ext cx="8763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64" r:id="rId31" imgW="744120" imgH="302400" progId="Equation.3">
                  <p:embed/>
                </p:oleObj>
              </mc:Choice>
              <mc:Fallback>
                <p:oleObj r:id="rId31" imgW="744120" imgH="302400" progId="Equation.3">
                  <p:embed/>
                  <p:pic>
                    <p:nvPicPr>
                      <p:cNvPr id="92198" name="Object 16">
                        <a:extLst>
                          <a:ext uri="{FF2B5EF4-FFF2-40B4-BE49-F238E27FC236}">
                            <a16:creationId xmlns:a16="http://schemas.microsoft.com/office/drawing/2014/main" id="{05CFBB66-9CE0-4AFB-9D74-44B43A1C2E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6103938"/>
                        <a:ext cx="8763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9" name="Object 17">
            <a:extLst>
              <a:ext uri="{FF2B5EF4-FFF2-40B4-BE49-F238E27FC236}">
                <a16:creationId xmlns:a16="http://schemas.microsoft.com/office/drawing/2014/main" id="{C75A2629-2E59-4ACE-8DBA-EBFDD0C935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5763" y="6097588"/>
          <a:ext cx="1054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065" r:id="rId33" imgW="898560" imgH="313560" progId="Equation.3">
                  <p:embed/>
                </p:oleObj>
              </mc:Choice>
              <mc:Fallback>
                <p:oleObj r:id="rId33" imgW="898560" imgH="313560" progId="Equation.3">
                  <p:embed/>
                  <p:pic>
                    <p:nvPicPr>
                      <p:cNvPr id="92199" name="Object 17">
                        <a:extLst>
                          <a:ext uri="{FF2B5EF4-FFF2-40B4-BE49-F238E27FC236}">
                            <a16:creationId xmlns:a16="http://schemas.microsoft.com/office/drawing/2014/main" id="{C75A2629-2E59-4ACE-8DBA-EBFDD0C935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3" y="6097588"/>
                        <a:ext cx="10541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1" name="Rectangle 41">
            <a:extLst>
              <a:ext uri="{FF2B5EF4-FFF2-40B4-BE49-F238E27FC236}">
                <a16:creationId xmlns:a16="http://schemas.microsoft.com/office/drawing/2014/main" id="{5DAF53A4-5A58-428F-862C-7DB764F13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6022975"/>
            <a:ext cx="852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FFFF66"/>
                </a:solidFill>
                <a:ea typeface="仿宋_GB2312" pitchFamily="49" charset="-122"/>
              </a:rPr>
              <a:t>，</a:t>
            </a:r>
            <a:r>
              <a:rPr lang="en-US" altLang="zh-CN">
                <a:solidFill>
                  <a:srgbClr val="FFFF66"/>
                </a:solidFill>
                <a:latin typeface="Arial" panose="020B0604020202020204" pitchFamily="34" charset="0"/>
                <a:ea typeface="仿宋_GB2312" pitchFamily="49" charset="-122"/>
              </a:rPr>
              <a:t>···</a:t>
            </a:r>
          </a:p>
        </p:txBody>
      </p:sp>
      <p:sp>
        <p:nvSpPr>
          <p:cNvPr id="92203" name="Rectangle 43">
            <a:extLst>
              <a:ext uri="{FF2B5EF4-FFF2-40B4-BE49-F238E27FC236}">
                <a16:creationId xmlns:a16="http://schemas.microsoft.com/office/drawing/2014/main" id="{90F99AB3-9C3C-45F9-88AD-E31F09444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6488" y="603250"/>
            <a:ext cx="3798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00FFFF"/>
                </a:solidFill>
                <a:ea typeface="楷体_GB2312" pitchFamily="49" charset="-122"/>
              </a:rPr>
              <a:t>主量子数</a:t>
            </a:r>
            <a:r>
              <a:rPr lang="zh-CN" altLang="en-US" sz="2000">
                <a:solidFill>
                  <a:srgbClr val="99FFCC"/>
                </a:solidFill>
              </a:rPr>
              <a:t>   </a:t>
            </a:r>
            <a:r>
              <a:rPr lang="en-US" altLang="zh-CN" sz="2000" i="1">
                <a:solidFill>
                  <a:srgbClr val="66FFFF"/>
                </a:solidFill>
              </a:rPr>
              <a:t>n = </a:t>
            </a:r>
            <a:r>
              <a:rPr lang="en-US" altLang="zh-CN" sz="2000">
                <a:solidFill>
                  <a:srgbClr val="66FFFF"/>
                </a:solidFill>
              </a:rPr>
              <a:t>1 </a:t>
            </a:r>
            <a:r>
              <a:rPr lang="zh-CN" altLang="en-US" sz="2000">
                <a:solidFill>
                  <a:srgbClr val="66FFFF"/>
                </a:solidFill>
              </a:rPr>
              <a:t>，</a:t>
            </a:r>
            <a:r>
              <a:rPr lang="en-US" altLang="zh-CN" sz="2000">
                <a:solidFill>
                  <a:srgbClr val="66FFFF"/>
                </a:solidFill>
              </a:rPr>
              <a:t>2 </a:t>
            </a:r>
            <a:r>
              <a:rPr lang="zh-CN" altLang="en-US" sz="2000">
                <a:solidFill>
                  <a:srgbClr val="66FFFF"/>
                </a:solidFill>
              </a:rPr>
              <a:t>，</a:t>
            </a:r>
            <a:r>
              <a:rPr lang="en-US" altLang="zh-CN" sz="2000">
                <a:solidFill>
                  <a:srgbClr val="66FFFF"/>
                </a:solidFill>
              </a:rPr>
              <a:t>3 </a:t>
            </a:r>
            <a:r>
              <a:rPr lang="zh-CN" altLang="en-US" sz="2000">
                <a:solidFill>
                  <a:srgbClr val="66FFFF"/>
                </a:solidFill>
              </a:rPr>
              <a:t>，</a:t>
            </a:r>
            <a:r>
              <a:rPr lang="en-US" altLang="zh-CN" sz="2000">
                <a:solidFill>
                  <a:srgbClr val="66FFFF"/>
                </a:solidFill>
              </a:rPr>
              <a:t>……</a:t>
            </a:r>
          </a:p>
        </p:txBody>
      </p:sp>
      <p:sp>
        <p:nvSpPr>
          <p:cNvPr id="92204" name="Rectangle 44">
            <a:extLst>
              <a:ext uri="{FF2B5EF4-FFF2-40B4-BE49-F238E27FC236}">
                <a16:creationId xmlns:a16="http://schemas.microsoft.com/office/drawing/2014/main" id="{0C2C320C-0CFB-42C6-8B33-1FEA61BDE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0" y="5500688"/>
            <a:ext cx="2735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玻尔氢原子理论中</a:t>
            </a:r>
            <a:endParaRPr lang="en-US" altLang="zh-CN">
              <a:solidFill>
                <a:schemeClr val="bg1"/>
              </a:solidFill>
              <a:ea typeface="仿宋_GB2312" pitchFamily="49" charset="-122"/>
            </a:endParaRPr>
          </a:p>
          <a:p>
            <a:r>
              <a:rPr lang="zh-CN" altLang="en-US">
                <a:solidFill>
                  <a:schemeClr val="bg1"/>
                </a:solidFill>
                <a:ea typeface="仿宋_GB2312" pitchFamily="49" charset="-122"/>
              </a:rPr>
              <a:t>电子的轨道位置</a:t>
            </a:r>
            <a:r>
              <a:rPr lang="en-US" altLang="zh-CN">
                <a:solidFill>
                  <a:schemeClr val="bg1"/>
                </a:solidFill>
                <a:ea typeface="仿宋_GB2312" pitchFamily="49" charset="-122"/>
              </a:rPr>
              <a:t>… </a:t>
            </a:r>
          </a:p>
        </p:txBody>
      </p:sp>
      <p:sp>
        <p:nvSpPr>
          <p:cNvPr id="28709" name="灯片编号占位符 1">
            <a:extLst>
              <a:ext uri="{FF2B5EF4-FFF2-40B4-BE49-F238E27FC236}">
                <a16:creationId xmlns:a16="http://schemas.microsoft.com/office/drawing/2014/main" id="{5C933ECB-DA1C-4F0F-B3E5-02DED05FC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0A0B055-2438-4BA1-A415-CEDBC5AD89EF}" type="slidenum">
              <a:rPr lang="en-US" altLang="zh-CN" b="0">
                <a:solidFill>
                  <a:srgbClr val="FF00FF"/>
                </a:solidFill>
              </a:rPr>
              <a:pPr/>
              <a:t>29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9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7" dur="500"/>
                                        <p:tgtEl>
                                          <p:spTgt spid="9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9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5" dur="500"/>
                                        <p:tgtEl>
                                          <p:spTgt spid="9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9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3" dur="500"/>
                                        <p:tgtEl>
                                          <p:spTgt spid="9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9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2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2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7" dur="500"/>
                                        <p:tgtEl>
                                          <p:spTgt spid="9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9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9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4" grpId="0"/>
      <p:bldP spid="92166" grpId="0"/>
      <p:bldP spid="92194" grpId="0"/>
      <p:bldP spid="92201" grpId="0"/>
      <p:bldP spid="92203" grpId="0"/>
      <p:bldP spid="9220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5">
            <a:extLst>
              <a:ext uri="{FF2B5EF4-FFF2-40B4-BE49-F238E27FC236}">
                <a16:creationId xmlns:a16="http://schemas.microsoft.com/office/drawing/2014/main" id="{DC7A4819-3D59-44D5-A810-E6B42AFE3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500063"/>
            <a:ext cx="45005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STZhongsong" panose="02010600040101010101" pitchFamily="2" charset="-122"/>
              </a:rPr>
              <a:t>一维无限深势阱中粒子：</a:t>
            </a:r>
            <a:endParaRPr lang="zh-CN" altLang="en-US" i="1">
              <a:solidFill>
                <a:srgbClr val="FFFF00"/>
              </a:solidFill>
              <a:ea typeface="STZhongsong" panose="02010600040101010101" pitchFamily="2" charset="-122"/>
            </a:endParaRPr>
          </a:p>
        </p:txBody>
      </p:sp>
      <p:graphicFrame>
        <p:nvGraphicFramePr>
          <p:cNvPr id="20" name="Object 23">
            <a:extLst>
              <a:ext uri="{FF2B5EF4-FFF2-40B4-BE49-F238E27FC236}">
                <a16:creationId xmlns:a16="http://schemas.microsoft.com/office/drawing/2014/main" id="{0649BCAF-BDD0-4CC7-B251-32FDC9E15F77}"/>
              </a:ext>
            </a:extLst>
          </p:cNvPr>
          <p:cNvGraphicFramePr>
            <a:graphicFrameLocks/>
          </p:cNvGraphicFramePr>
          <p:nvPr/>
        </p:nvGraphicFramePr>
        <p:xfrm>
          <a:off x="995363" y="1143000"/>
          <a:ext cx="29051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56" name="Equation" r:id="rId3" imgW="2908080" imgH="876240" progId="Equation.3">
                  <p:embed/>
                </p:oleObj>
              </mc:Choice>
              <mc:Fallback>
                <p:oleObj name="Equation" r:id="rId3" imgW="2908080" imgH="876240" progId="Equation.3">
                  <p:embed/>
                  <p:pic>
                    <p:nvPicPr>
                      <p:cNvPr id="20" name="Object 23">
                        <a:extLst>
                          <a:ext uri="{FF2B5EF4-FFF2-40B4-BE49-F238E27FC236}">
                            <a16:creationId xmlns:a16="http://schemas.microsoft.com/office/drawing/2014/main" id="{0649BCAF-BDD0-4CC7-B251-32FDC9E15F7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1143000"/>
                        <a:ext cx="2905125" cy="849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25">
            <a:extLst>
              <a:ext uri="{FF2B5EF4-FFF2-40B4-BE49-F238E27FC236}">
                <a16:creationId xmlns:a16="http://schemas.microsoft.com/office/drawing/2014/main" id="{A1BA3CA8-E7EB-42CB-AF1C-BB720868E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2185988"/>
            <a:ext cx="4929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hlink"/>
                </a:solidFill>
                <a:ea typeface="STZhongsong" panose="02010600040101010101" pitchFamily="2" charset="-122"/>
              </a:rPr>
              <a:t>能量是量子化的    </a:t>
            </a:r>
            <a:r>
              <a:rPr lang="en-US" altLang="zh-CN" i="1">
                <a:solidFill>
                  <a:srgbClr val="FFFF00"/>
                </a:solidFill>
                <a:ea typeface="STZhongsong" panose="02010600040101010101" pitchFamily="2" charset="-122"/>
              </a:rPr>
              <a:t>n</a:t>
            </a:r>
            <a:r>
              <a:rPr lang="en-US" altLang="zh-CN">
                <a:solidFill>
                  <a:srgbClr val="FFFF00"/>
                </a:solidFill>
                <a:ea typeface="STZhongsong" panose="02010600040101010101" pitchFamily="2" charset="-122"/>
              </a:rPr>
              <a:t>=1,2,3, …</a:t>
            </a:r>
            <a:endParaRPr lang="zh-CN" altLang="en-US">
              <a:solidFill>
                <a:srgbClr val="FFFF00"/>
              </a:solidFill>
              <a:ea typeface="STZhongsong" panose="02010600040101010101" pitchFamily="2" charset="-122"/>
            </a:endParaRPr>
          </a:p>
        </p:txBody>
      </p:sp>
      <p:graphicFrame>
        <p:nvGraphicFramePr>
          <p:cNvPr id="22" name="Object 14">
            <a:extLst>
              <a:ext uri="{FF2B5EF4-FFF2-40B4-BE49-F238E27FC236}">
                <a16:creationId xmlns:a16="http://schemas.microsoft.com/office/drawing/2014/main" id="{6724F3EE-290A-4C9E-9B6D-3CE5B738FD1D}"/>
              </a:ext>
            </a:extLst>
          </p:cNvPr>
          <p:cNvGraphicFramePr>
            <a:graphicFrameLocks/>
          </p:cNvGraphicFramePr>
          <p:nvPr/>
        </p:nvGraphicFramePr>
        <p:xfrm>
          <a:off x="1309688" y="3479800"/>
          <a:ext cx="3005137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57" name="公式" r:id="rId5" imgW="2997000" imgH="876240" progId="Equation.3">
                  <p:embed/>
                </p:oleObj>
              </mc:Choice>
              <mc:Fallback>
                <p:oleObj name="公式" r:id="rId5" imgW="2997000" imgH="876240" progId="Equation.3">
                  <p:embed/>
                  <p:pic>
                    <p:nvPicPr>
                      <p:cNvPr id="22" name="Object 14">
                        <a:extLst>
                          <a:ext uri="{FF2B5EF4-FFF2-40B4-BE49-F238E27FC236}">
                            <a16:creationId xmlns:a16="http://schemas.microsoft.com/office/drawing/2014/main" id="{6724F3EE-290A-4C9E-9B6D-3CE5B738FD1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3479800"/>
                        <a:ext cx="3005137" cy="877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66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5">
            <a:extLst>
              <a:ext uri="{FF2B5EF4-FFF2-40B4-BE49-F238E27FC236}">
                <a16:creationId xmlns:a16="http://schemas.microsoft.com/office/drawing/2014/main" id="{2CCF533B-90B3-4392-84D0-90A37B158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825" y="2900363"/>
            <a:ext cx="1455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ea typeface="STZhongsong" panose="02010600040101010101" pitchFamily="2" charset="-122"/>
              </a:rPr>
              <a:t>波函数</a:t>
            </a: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A41835C5-C744-463E-9023-55A11491D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9738" y="4675188"/>
            <a:ext cx="94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hlink"/>
                </a:solidFill>
              </a:rPr>
              <a:t>波函数</a:t>
            </a:r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86B4B0E0-5FBD-4791-8295-FAFDA5085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4657725"/>
            <a:ext cx="1200150" cy="396875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hlink"/>
                </a:solidFill>
                <a:ea typeface="STZhongsong" panose="02010600040101010101" pitchFamily="2" charset="-122"/>
              </a:rPr>
              <a:t>概率分布</a:t>
            </a:r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B7C8A974-82E9-4A89-BFCE-5AA5BD59C0A3}"/>
              </a:ext>
            </a:extLst>
          </p:cNvPr>
          <p:cNvGrpSpPr>
            <a:grpSpLocks/>
          </p:cNvGrpSpPr>
          <p:nvPr/>
        </p:nvGrpSpPr>
        <p:grpSpPr bwMode="auto">
          <a:xfrm>
            <a:off x="6443663" y="879475"/>
            <a:ext cx="1800225" cy="3184525"/>
            <a:chOff x="4048" y="436"/>
            <a:chExt cx="1134" cy="2006"/>
          </a:xfrm>
        </p:grpSpPr>
        <p:sp>
          <p:nvSpPr>
            <p:cNvPr id="2084" name="Freeform 5">
              <a:extLst>
                <a:ext uri="{FF2B5EF4-FFF2-40B4-BE49-F238E27FC236}">
                  <a16:creationId xmlns:a16="http://schemas.microsoft.com/office/drawing/2014/main" id="{D0C72F9B-7D75-440F-96CC-1083CFE5C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" y="2214"/>
              <a:ext cx="1124" cy="228"/>
            </a:xfrm>
            <a:custGeom>
              <a:avLst/>
              <a:gdLst>
                <a:gd name="T0" fmla="*/ 0 w 2355"/>
                <a:gd name="T1" fmla="*/ 1 h 333"/>
                <a:gd name="T2" fmla="*/ 0 w 2355"/>
                <a:gd name="T3" fmla="*/ 0 h 333"/>
                <a:gd name="T4" fmla="*/ 0 w 2355"/>
                <a:gd name="T5" fmla="*/ 1 h 333"/>
                <a:gd name="T6" fmla="*/ 0 60000 65536"/>
                <a:gd name="T7" fmla="*/ 0 60000 65536"/>
                <a:gd name="T8" fmla="*/ 0 60000 65536"/>
                <a:gd name="T9" fmla="*/ 0 w 2355"/>
                <a:gd name="T10" fmla="*/ 0 h 333"/>
                <a:gd name="T11" fmla="*/ 2355 w 2355"/>
                <a:gd name="T12" fmla="*/ 333 h 33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355" h="333">
                  <a:moveTo>
                    <a:pt x="0" y="295"/>
                  </a:moveTo>
                  <a:cubicBezTo>
                    <a:pt x="678" y="256"/>
                    <a:pt x="525" y="13"/>
                    <a:pt x="1152" y="0"/>
                  </a:cubicBezTo>
                  <a:cubicBezTo>
                    <a:pt x="1728" y="0"/>
                    <a:pt x="1830" y="333"/>
                    <a:pt x="2355" y="295"/>
                  </a:cubicBezTo>
                </a:path>
              </a:pathLst>
            </a:custGeom>
            <a:solidFill>
              <a:schemeClr val="hlink"/>
            </a:solidFill>
            <a:ln w="19050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85" name="Freeform 6">
              <a:extLst>
                <a:ext uri="{FF2B5EF4-FFF2-40B4-BE49-F238E27FC236}">
                  <a16:creationId xmlns:a16="http://schemas.microsoft.com/office/drawing/2014/main" id="{4E1560F1-BF44-4D77-BE57-E5A18A697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" y="1582"/>
              <a:ext cx="1124" cy="220"/>
            </a:xfrm>
            <a:custGeom>
              <a:avLst/>
              <a:gdLst>
                <a:gd name="T0" fmla="*/ 0 w 2355"/>
                <a:gd name="T1" fmla="*/ 1 h 322"/>
                <a:gd name="T2" fmla="*/ 0 w 2355"/>
                <a:gd name="T3" fmla="*/ 0 h 322"/>
                <a:gd name="T4" fmla="*/ 0 w 2355"/>
                <a:gd name="T5" fmla="*/ 1 h 322"/>
                <a:gd name="T6" fmla="*/ 0 w 2355"/>
                <a:gd name="T7" fmla="*/ 0 h 322"/>
                <a:gd name="T8" fmla="*/ 0 w 2355"/>
                <a:gd name="T9" fmla="*/ 1 h 3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55"/>
                <a:gd name="T16" fmla="*/ 0 h 322"/>
                <a:gd name="T17" fmla="*/ 2355 w 2355"/>
                <a:gd name="T18" fmla="*/ 322 h 3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55" h="322">
                  <a:moveTo>
                    <a:pt x="0" y="296"/>
                  </a:moveTo>
                  <a:cubicBezTo>
                    <a:pt x="294" y="283"/>
                    <a:pt x="230" y="15"/>
                    <a:pt x="568" y="0"/>
                  </a:cubicBezTo>
                  <a:cubicBezTo>
                    <a:pt x="819" y="2"/>
                    <a:pt x="883" y="296"/>
                    <a:pt x="1139" y="309"/>
                  </a:cubicBezTo>
                  <a:cubicBezTo>
                    <a:pt x="1485" y="309"/>
                    <a:pt x="1421" y="15"/>
                    <a:pt x="1793" y="0"/>
                  </a:cubicBezTo>
                  <a:cubicBezTo>
                    <a:pt x="2048" y="2"/>
                    <a:pt x="2060" y="322"/>
                    <a:pt x="2355" y="296"/>
                  </a:cubicBezTo>
                </a:path>
              </a:pathLst>
            </a:custGeom>
            <a:solidFill>
              <a:schemeClr val="hlink"/>
            </a:solidFill>
            <a:ln w="19050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86" name="Freeform 7">
              <a:extLst>
                <a:ext uri="{FF2B5EF4-FFF2-40B4-BE49-F238E27FC236}">
                  <a16:creationId xmlns:a16="http://schemas.microsoft.com/office/drawing/2014/main" id="{8243A067-CDEB-4B00-BF74-45A52DEF4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" y="436"/>
              <a:ext cx="1125" cy="236"/>
            </a:xfrm>
            <a:custGeom>
              <a:avLst/>
              <a:gdLst>
                <a:gd name="T0" fmla="*/ 0 w 2359"/>
                <a:gd name="T1" fmla="*/ 1 h 345"/>
                <a:gd name="T2" fmla="*/ 0 w 2359"/>
                <a:gd name="T3" fmla="*/ 1 h 345"/>
                <a:gd name="T4" fmla="*/ 0 w 2359"/>
                <a:gd name="T5" fmla="*/ 1 h 345"/>
                <a:gd name="T6" fmla="*/ 0 w 2359"/>
                <a:gd name="T7" fmla="*/ 1 h 345"/>
                <a:gd name="T8" fmla="*/ 0 w 2359"/>
                <a:gd name="T9" fmla="*/ 1 h 345"/>
                <a:gd name="T10" fmla="*/ 0 w 2359"/>
                <a:gd name="T11" fmla="*/ 1 h 345"/>
                <a:gd name="T12" fmla="*/ 0 w 2359"/>
                <a:gd name="T13" fmla="*/ 1 h 3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59"/>
                <a:gd name="T22" fmla="*/ 0 h 345"/>
                <a:gd name="T23" fmla="*/ 2359 w 2359"/>
                <a:gd name="T24" fmla="*/ 345 h 3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59" h="345">
                  <a:moveTo>
                    <a:pt x="0" y="333"/>
                  </a:moveTo>
                  <a:cubicBezTo>
                    <a:pt x="239" y="268"/>
                    <a:pt x="188" y="12"/>
                    <a:pt x="380" y="25"/>
                  </a:cubicBezTo>
                  <a:cubicBezTo>
                    <a:pt x="602" y="34"/>
                    <a:pt x="598" y="332"/>
                    <a:pt x="771" y="333"/>
                  </a:cubicBezTo>
                  <a:cubicBezTo>
                    <a:pt x="969" y="320"/>
                    <a:pt x="995" y="0"/>
                    <a:pt x="1180" y="16"/>
                  </a:cubicBezTo>
                  <a:cubicBezTo>
                    <a:pt x="1353" y="0"/>
                    <a:pt x="1391" y="332"/>
                    <a:pt x="1583" y="332"/>
                  </a:cubicBezTo>
                  <a:cubicBezTo>
                    <a:pt x="1737" y="332"/>
                    <a:pt x="1814" y="0"/>
                    <a:pt x="1980" y="25"/>
                  </a:cubicBezTo>
                  <a:cubicBezTo>
                    <a:pt x="2159" y="12"/>
                    <a:pt x="2211" y="345"/>
                    <a:pt x="2359" y="333"/>
                  </a:cubicBezTo>
                </a:path>
              </a:pathLst>
            </a:custGeom>
            <a:solidFill>
              <a:schemeClr val="hlink"/>
            </a:solidFill>
            <a:ln w="19050">
              <a:solidFill>
                <a:srgbClr val="FFFF99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" name="Group 17">
            <a:extLst>
              <a:ext uri="{FF2B5EF4-FFF2-40B4-BE49-F238E27FC236}">
                <a16:creationId xmlns:a16="http://schemas.microsoft.com/office/drawing/2014/main" id="{A3BB4B57-F08C-42B4-A4E2-1F965DE8FF0C}"/>
              </a:ext>
            </a:extLst>
          </p:cNvPr>
          <p:cNvGrpSpPr>
            <a:grpSpLocks/>
          </p:cNvGrpSpPr>
          <p:nvPr/>
        </p:nvGrpSpPr>
        <p:grpSpPr bwMode="auto">
          <a:xfrm>
            <a:off x="5148263" y="1036638"/>
            <a:ext cx="1144587" cy="3189287"/>
            <a:chOff x="3161" y="525"/>
            <a:chExt cx="803" cy="2009"/>
          </a:xfrm>
        </p:grpSpPr>
        <p:graphicFrame>
          <p:nvGraphicFramePr>
            <p:cNvPr id="2053" name="Object 18">
              <a:extLst>
                <a:ext uri="{FF2B5EF4-FFF2-40B4-BE49-F238E27FC236}">
                  <a16:creationId xmlns:a16="http://schemas.microsoft.com/office/drawing/2014/main" id="{9ED6A524-2043-455D-BE49-D35AC4D017F8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763" y="2296"/>
            <a:ext cx="194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258" name="公式" r:id="rId7" imgW="342720" imgH="419040" progId="Equation.3">
                    <p:embed/>
                  </p:oleObj>
                </mc:Choice>
                <mc:Fallback>
                  <p:oleObj name="公式" r:id="rId7" imgW="342720" imgH="419040" progId="Equation.3">
                    <p:embed/>
                    <p:pic>
                      <p:nvPicPr>
                        <p:cNvPr id="2053" name="Object 18">
                          <a:extLst>
                            <a:ext uri="{FF2B5EF4-FFF2-40B4-BE49-F238E27FC236}">
                              <a16:creationId xmlns:a16="http://schemas.microsoft.com/office/drawing/2014/main" id="{9ED6A524-2043-455D-BE49-D35AC4D017F8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3" y="2296"/>
                          <a:ext cx="194" cy="2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3366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" name="Object 19">
              <a:extLst>
                <a:ext uri="{FF2B5EF4-FFF2-40B4-BE49-F238E27FC236}">
                  <a16:creationId xmlns:a16="http://schemas.microsoft.com/office/drawing/2014/main" id="{0A4B6272-283C-4814-AD16-806A754C021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172" y="525"/>
            <a:ext cx="782" cy="2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259" name="公式" r:id="rId9" imgW="1371600" imgH="482400" progId="Equation.3">
                    <p:embed/>
                  </p:oleObj>
                </mc:Choice>
                <mc:Fallback>
                  <p:oleObj name="公式" r:id="rId9" imgW="1371600" imgH="482400" progId="Equation.3">
                    <p:embed/>
                    <p:pic>
                      <p:nvPicPr>
                        <p:cNvPr id="2054" name="Object 19">
                          <a:extLst>
                            <a:ext uri="{FF2B5EF4-FFF2-40B4-BE49-F238E27FC236}">
                              <a16:creationId xmlns:a16="http://schemas.microsoft.com/office/drawing/2014/main" id="{0A4B6272-283C-4814-AD16-806A754C0210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2" y="525"/>
                          <a:ext cx="782" cy="2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5" name="Object 20">
              <a:extLst>
                <a:ext uri="{FF2B5EF4-FFF2-40B4-BE49-F238E27FC236}">
                  <a16:creationId xmlns:a16="http://schemas.microsoft.com/office/drawing/2014/main" id="{1B2D3EE1-1CC6-4F57-9A1A-942671C66BE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161" y="1661"/>
            <a:ext cx="803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260" name="公式" r:id="rId11" imgW="1409400" imgH="469800" progId="Equation.3">
                    <p:embed/>
                  </p:oleObj>
                </mc:Choice>
                <mc:Fallback>
                  <p:oleObj name="公式" r:id="rId11" imgW="1409400" imgH="469800" progId="Equation.3">
                    <p:embed/>
                    <p:pic>
                      <p:nvPicPr>
                        <p:cNvPr id="2055" name="Object 20">
                          <a:extLst>
                            <a:ext uri="{FF2B5EF4-FFF2-40B4-BE49-F238E27FC236}">
                              <a16:creationId xmlns:a16="http://schemas.microsoft.com/office/drawing/2014/main" id="{1B2D3EE1-1CC6-4F57-9A1A-942671C66BE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1" y="1661"/>
                          <a:ext cx="803" cy="2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63" name="Line 21">
            <a:extLst>
              <a:ext uri="{FF2B5EF4-FFF2-40B4-BE49-F238E27FC236}">
                <a16:creationId xmlns:a16="http://schemas.microsoft.com/office/drawing/2014/main" id="{D88792DD-0FF4-4501-B359-19C1AAE77596}"/>
              </a:ext>
            </a:extLst>
          </p:cNvPr>
          <p:cNvSpPr>
            <a:spLocks noChangeShapeType="1"/>
          </p:cNvSpPr>
          <p:nvPr/>
        </p:nvSpPr>
        <p:spPr bwMode="auto">
          <a:xfrm>
            <a:off x="8964613" y="568325"/>
            <a:ext cx="0" cy="42672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9AD6B12F-AF8E-45D9-A673-75C62D056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817563"/>
            <a:ext cx="1800225" cy="3671887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BD1B7250-900A-4920-9393-225F6F6B7FCD}"/>
              </a:ext>
            </a:extLst>
          </p:cNvPr>
          <p:cNvSpPr>
            <a:spLocks/>
          </p:cNvSpPr>
          <p:nvPr/>
        </p:nvSpPr>
        <p:spPr bwMode="auto">
          <a:xfrm>
            <a:off x="6430963" y="3790950"/>
            <a:ext cx="1771650" cy="273050"/>
          </a:xfrm>
          <a:custGeom>
            <a:avLst/>
            <a:gdLst>
              <a:gd name="T0" fmla="*/ 0 w 2339"/>
              <a:gd name="T1" fmla="*/ 2147483647 h 252"/>
              <a:gd name="T2" fmla="*/ 2147483647 w 2339"/>
              <a:gd name="T3" fmla="*/ 0 h 252"/>
              <a:gd name="T4" fmla="*/ 2147483647 w 2339"/>
              <a:gd name="T5" fmla="*/ 2147483647 h 252"/>
              <a:gd name="T6" fmla="*/ 0 60000 65536"/>
              <a:gd name="T7" fmla="*/ 0 60000 65536"/>
              <a:gd name="T8" fmla="*/ 0 60000 65536"/>
              <a:gd name="T9" fmla="*/ 0 w 2339"/>
              <a:gd name="T10" fmla="*/ 0 h 252"/>
              <a:gd name="T11" fmla="*/ 2339 w 2339"/>
              <a:gd name="T12" fmla="*/ 252 h 2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39" h="252">
                <a:moveTo>
                  <a:pt x="0" y="252"/>
                </a:moveTo>
                <a:cubicBezTo>
                  <a:pt x="388" y="118"/>
                  <a:pt x="600" y="12"/>
                  <a:pt x="1176" y="0"/>
                </a:cubicBezTo>
                <a:cubicBezTo>
                  <a:pt x="1692" y="0"/>
                  <a:pt x="2028" y="108"/>
                  <a:pt x="2339" y="242"/>
                </a:cubicBezTo>
              </a:path>
            </a:pathLst>
          </a:custGeom>
          <a:solidFill>
            <a:schemeClr val="hlink"/>
          </a:solidFill>
          <a:ln w="19050">
            <a:solidFill>
              <a:srgbClr val="FFFF99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Freeform 30">
            <a:extLst>
              <a:ext uri="{FF2B5EF4-FFF2-40B4-BE49-F238E27FC236}">
                <a16:creationId xmlns:a16="http://schemas.microsoft.com/office/drawing/2014/main" id="{D13FC662-851F-41F0-81C0-DAB5326A0F67}"/>
              </a:ext>
            </a:extLst>
          </p:cNvPr>
          <p:cNvSpPr>
            <a:spLocks/>
          </p:cNvSpPr>
          <p:nvPr/>
        </p:nvSpPr>
        <p:spPr bwMode="auto">
          <a:xfrm>
            <a:off x="6440488" y="2798763"/>
            <a:ext cx="1771650" cy="546100"/>
          </a:xfrm>
          <a:custGeom>
            <a:avLst/>
            <a:gdLst>
              <a:gd name="T0" fmla="*/ 0 w 2340"/>
              <a:gd name="T1" fmla="*/ 2147483647 h 504"/>
              <a:gd name="T2" fmla="*/ 2147483647 w 2340"/>
              <a:gd name="T3" fmla="*/ 0 h 504"/>
              <a:gd name="T4" fmla="*/ 2147483647 w 2340"/>
              <a:gd name="T5" fmla="*/ 2147483647 h 504"/>
              <a:gd name="T6" fmla="*/ 2147483647 w 2340"/>
              <a:gd name="T7" fmla="*/ 2147483647 h 504"/>
              <a:gd name="T8" fmla="*/ 2147483647 w 2340"/>
              <a:gd name="T9" fmla="*/ 2147483647 h 5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40"/>
              <a:gd name="T16" fmla="*/ 0 h 504"/>
              <a:gd name="T17" fmla="*/ 2340 w 2340"/>
              <a:gd name="T18" fmla="*/ 504 h 5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40" h="504">
                <a:moveTo>
                  <a:pt x="0" y="240"/>
                </a:moveTo>
                <a:cubicBezTo>
                  <a:pt x="207" y="69"/>
                  <a:pt x="324" y="0"/>
                  <a:pt x="600" y="0"/>
                </a:cubicBezTo>
                <a:cubicBezTo>
                  <a:pt x="851" y="2"/>
                  <a:pt x="1056" y="156"/>
                  <a:pt x="1200" y="276"/>
                </a:cubicBezTo>
                <a:cubicBezTo>
                  <a:pt x="1320" y="396"/>
                  <a:pt x="1524" y="504"/>
                  <a:pt x="1776" y="492"/>
                </a:cubicBezTo>
                <a:cubicBezTo>
                  <a:pt x="2031" y="494"/>
                  <a:pt x="2196" y="408"/>
                  <a:pt x="2340" y="243"/>
                </a:cubicBezTo>
              </a:path>
            </a:pathLst>
          </a:custGeom>
          <a:solidFill>
            <a:schemeClr val="hlink"/>
          </a:solidFill>
          <a:ln w="19050">
            <a:solidFill>
              <a:srgbClr val="FFFF99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7585B3A7-2A43-4D90-8E32-123AF8E1FD6A}"/>
              </a:ext>
            </a:extLst>
          </p:cNvPr>
          <p:cNvSpPr>
            <a:spLocks/>
          </p:cNvSpPr>
          <p:nvPr/>
        </p:nvSpPr>
        <p:spPr bwMode="auto">
          <a:xfrm>
            <a:off x="6440488" y="968375"/>
            <a:ext cx="1789112" cy="533400"/>
          </a:xfrm>
          <a:custGeom>
            <a:avLst/>
            <a:gdLst>
              <a:gd name="T0" fmla="*/ 0 w 1127"/>
              <a:gd name="T1" fmla="*/ 2147483647 h 336"/>
              <a:gd name="T2" fmla="*/ 2147483647 w 1127"/>
              <a:gd name="T3" fmla="*/ 0 h 336"/>
              <a:gd name="T4" fmla="*/ 2147483647 w 1127"/>
              <a:gd name="T5" fmla="*/ 2147483647 h 336"/>
              <a:gd name="T6" fmla="*/ 2147483647 w 1127"/>
              <a:gd name="T7" fmla="*/ 2147483647 h 336"/>
              <a:gd name="T8" fmla="*/ 2147483647 w 1127"/>
              <a:gd name="T9" fmla="*/ 2147483647 h 336"/>
              <a:gd name="T10" fmla="*/ 2147483647 w 1127"/>
              <a:gd name="T11" fmla="*/ 0 h 336"/>
              <a:gd name="T12" fmla="*/ 2147483647 w 1127"/>
              <a:gd name="T13" fmla="*/ 2147483647 h 3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27"/>
              <a:gd name="T22" fmla="*/ 0 h 336"/>
              <a:gd name="T23" fmla="*/ 1127 w 1127"/>
              <a:gd name="T24" fmla="*/ 336 h 3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27" h="336">
                <a:moveTo>
                  <a:pt x="0" y="164"/>
                </a:moveTo>
                <a:cubicBezTo>
                  <a:pt x="97" y="8"/>
                  <a:pt x="109" y="0"/>
                  <a:pt x="189" y="0"/>
                </a:cubicBezTo>
                <a:cubicBezTo>
                  <a:pt x="275" y="0"/>
                  <a:pt x="326" y="90"/>
                  <a:pt x="372" y="172"/>
                </a:cubicBezTo>
                <a:cubicBezTo>
                  <a:pt x="452" y="303"/>
                  <a:pt x="473" y="325"/>
                  <a:pt x="561" y="336"/>
                </a:cubicBezTo>
                <a:cubicBezTo>
                  <a:pt x="644" y="325"/>
                  <a:pt x="698" y="287"/>
                  <a:pt x="738" y="171"/>
                </a:cubicBezTo>
                <a:cubicBezTo>
                  <a:pt x="813" y="57"/>
                  <a:pt x="847" y="0"/>
                  <a:pt x="939" y="0"/>
                </a:cubicBezTo>
                <a:cubicBezTo>
                  <a:pt x="1025" y="8"/>
                  <a:pt x="1075" y="39"/>
                  <a:pt x="1127" y="178"/>
                </a:cubicBezTo>
              </a:path>
            </a:pathLst>
          </a:custGeom>
          <a:solidFill>
            <a:schemeClr val="hlink"/>
          </a:solidFill>
          <a:ln w="19050">
            <a:solidFill>
              <a:srgbClr val="FFFF99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" name="Freeform 32">
            <a:extLst>
              <a:ext uri="{FF2B5EF4-FFF2-40B4-BE49-F238E27FC236}">
                <a16:creationId xmlns:a16="http://schemas.microsoft.com/office/drawing/2014/main" id="{417DA06C-DAEA-4FFC-A471-104DE443A02D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6443663" y="4064000"/>
            <a:ext cx="1771650" cy="273050"/>
          </a:xfrm>
          <a:custGeom>
            <a:avLst/>
            <a:gdLst>
              <a:gd name="T0" fmla="*/ 0 w 2339"/>
              <a:gd name="T1" fmla="*/ 2147483647 h 252"/>
              <a:gd name="T2" fmla="*/ 2147483647 w 2339"/>
              <a:gd name="T3" fmla="*/ 0 h 252"/>
              <a:gd name="T4" fmla="*/ 2147483647 w 2339"/>
              <a:gd name="T5" fmla="*/ 2147483647 h 252"/>
              <a:gd name="T6" fmla="*/ 0 60000 65536"/>
              <a:gd name="T7" fmla="*/ 0 60000 65536"/>
              <a:gd name="T8" fmla="*/ 0 60000 65536"/>
              <a:gd name="T9" fmla="*/ 0 w 2339"/>
              <a:gd name="T10" fmla="*/ 0 h 252"/>
              <a:gd name="T11" fmla="*/ 2339 w 2339"/>
              <a:gd name="T12" fmla="*/ 252 h 2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39" h="252">
                <a:moveTo>
                  <a:pt x="0" y="252"/>
                </a:moveTo>
                <a:cubicBezTo>
                  <a:pt x="388" y="118"/>
                  <a:pt x="600" y="12"/>
                  <a:pt x="1176" y="0"/>
                </a:cubicBezTo>
                <a:cubicBezTo>
                  <a:pt x="1692" y="0"/>
                  <a:pt x="2028" y="108"/>
                  <a:pt x="2339" y="242"/>
                </a:cubicBezTo>
              </a:path>
            </a:pathLst>
          </a:custGeom>
          <a:noFill/>
          <a:ln w="19050">
            <a:solidFill>
              <a:srgbClr val="FFFF9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" name="Freeform 33">
            <a:extLst>
              <a:ext uri="{FF2B5EF4-FFF2-40B4-BE49-F238E27FC236}">
                <a16:creationId xmlns:a16="http://schemas.microsoft.com/office/drawing/2014/main" id="{CCD1C635-125B-4D1A-8339-F8BBCA47ACE4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6443663" y="2768600"/>
            <a:ext cx="1771650" cy="546100"/>
          </a:xfrm>
          <a:custGeom>
            <a:avLst/>
            <a:gdLst>
              <a:gd name="T0" fmla="*/ 0 w 2340"/>
              <a:gd name="T1" fmla="*/ 2147483647 h 504"/>
              <a:gd name="T2" fmla="*/ 2147483647 w 2340"/>
              <a:gd name="T3" fmla="*/ 0 h 504"/>
              <a:gd name="T4" fmla="*/ 2147483647 w 2340"/>
              <a:gd name="T5" fmla="*/ 2147483647 h 504"/>
              <a:gd name="T6" fmla="*/ 2147483647 w 2340"/>
              <a:gd name="T7" fmla="*/ 2147483647 h 504"/>
              <a:gd name="T8" fmla="*/ 2147483647 w 2340"/>
              <a:gd name="T9" fmla="*/ 2147483647 h 5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40"/>
              <a:gd name="T16" fmla="*/ 0 h 504"/>
              <a:gd name="T17" fmla="*/ 2340 w 2340"/>
              <a:gd name="T18" fmla="*/ 504 h 50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40" h="504">
                <a:moveTo>
                  <a:pt x="0" y="240"/>
                </a:moveTo>
                <a:cubicBezTo>
                  <a:pt x="207" y="69"/>
                  <a:pt x="324" y="0"/>
                  <a:pt x="600" y="0"/>
                </a:cubicBezTo>
                <a:cubicBezTo>
                  <a:pt x="851" y="2"/>
                  <a:pt x="1056" y="156"/>
                  <a:pt x="1200" y="276"/>
                </a:cubicBezTo>
                <a:cubicBezTo>
                  <a:pt x="1320" y="396"/>
                  <a:pt x="1524" y="504"/>
                  <a:pt x="1776" y="492"/>
                </a:cubicBezTo>
                <a:cubicBezTo>
                  <a:pt x="2031" y="494"/>
                  <a:pt x="2196" y="408"/>
                  <a:pt x="2340" y="243"/>
                </a:cubicBezTo>
              </a:path>
            </a:pathLst>
          </a:custGeom>
          <a:noFill/>
          <a:ln w="19050">
            <a:solidFill>
              <a:srgbClr val="FFFF9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" name="Freeform 34">
            <a:extLst>
              <a:ext uri="{FF2B5EF4-FFF2-40B4-BE49-F238E27FC236}">
                <a16:creationId xmlns:a16="http://schemas.microsoft.com/office/drawing/2014/main" id="{87B2CB13-034E-4E35-83A2-5B50A6D74A7B}"/>
              </a:ext>
            </a:extLst>
          </p:cNvPr>
          <p:cNvSpPr>
            <a:spLocks/>
          </p:cNvSpPr>
          <p:nvPr/>
        </p:nvSpPr>
        <p:spPr bwMode="auto">
          <a:xfrm>
            <a:off x="6419850" y="968375"/>
            <a:ext cx="1824038" cy="533400"/>
          </a:xfrm>
          <a:custGeom>
            <a:avLst/>
            <a:gdLst>
              <a:gd name="T0" fmla="*/ 0 w 1149"/>
              <a:gd name="T1" fmla="*/ 2147483647 h 336"/>
              <a:gd name="T2" fmla="*/ 2147483647 w 1149"/>
              <a:gd name="T3" fmla="*/ 2147483647 h 336"/>
              <a:gd name="T4" fmla="*/ 2147483647 w 1149"/>
              <a:gd name="T5" fmla="*/ 2147483647 h 336"/>
              <a:gd name="T6" fmla="*/ 2147483647 w 1149"/>
              <a:gd name="T7" fmla="*/ 0 h 336"/>
              <a:gd name="T8" fmla="*/ 2147483647 w 1149"/>
              <a:gd name="T9" fmla="*/ 2147483647 h 336"/>
              <a:gd name="T10" fmla="*/ 2147483647 w 1149"/>
              <a:gd name="T11" fmla="*/ 2147483647 h 336"/>
              <a:gd name="T12" fmla="*/ 2147483647 w 1149"/>
              <a:gd name="T13" fmla="*/ 2147483647 h 3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49"/>
              <a:gd name="T22" fmla="*/ 0 h 336"/>
              <a:gd name="T23" fmla="*/ 1149 w 1149"/>
              <a:gd name="T24" fmla="*/ 336 h 3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49" h="336">
                <a:moveTo>
                  <a:pt x="0" y="172"/>
                </a:moveTo>
                <a:cubicBezTo>
                  <a:pt x="97" y="328"/>
                  <a:pt x="109" y="336"/>
                  <a:pt x="189" y="336"/>
                </a:cubicBezTo>
                <a:cubicBezTo>
                  <a:pt x="275" y="336"/>
                  <a:pt x="326" y="246"/>
                  <a:pt x="372" y="164"/>
                </a:cubicBezTo>
                <a:cubicBezTo>
                  <a:pt x="452" y="33"/>
                  <a:pt x="473" y="11"/>
                  <a:pt x="561" y="0"/>
                </a:cubicBezTo>
                <a:cubicBezTo>
                  <a:pt x="644" y="11"/>
                  <a:pt x="698" y="49"/>
                  <a:pt x="738" y="165"/>
                </a:cubicBezTo>
                <a:cubicBezTo>
                  <a:pt x="813" y="279"/>
                  <a:pt x="847" y="336"/>
                  <a:pt x="939" y="336"/>
                </a:cubicBezTo>
                <a:cubicBezTo>
                  <a:pt x="1025" y="328"/>
                  <a:pt x="1097" y="317"/>
                  <a:pt x="1149" y="178"/>
                </a:cubicBezTo>
              </a:path>
            </a:pathLst>
          </a:custGeom>
          <a:noFill/>
          <a:ln w="19050">
            <a:solidFill>
              <a:srgbClr val="FFFF99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071" name="Group 35">
            <a:extLst>
              <a:ext uri="{FF2B5EF4-FFF2-40B4-BE49-F238E27FC236}">
                <a16:creationId xmlns:a16="http://schemas.microsoft.com/office/drawing/2014/main" id="{86F5622F-4A35-46A1-B7E0-C8A1232165D6}"/>
              </a:ext>
            </a:extLst>
          </p:cNvPr>
          <p:cNvGrpSpPr>
            <a:grpSpLocks/>
          </p:cNvGrpSpPr>
          <p:nvPr/>
        </p:nvGrpSpPr>
        <p:grpSpPr bwMode="auto">
          <a:xfrm>
            <a:off x="6011863" y="608013"/>
            <a:ext cx="2952750" cy="4273550"/>
            <a:chOff x="3696" y="255"/>
            <a:chExt cx="1860" cy="2692"/>
          </a:xfrm>
        </p:grpSpPr>
        <p:sp>
          <p:nvSpPr>
            <p:cNvPr id="2078" name="Text Box 36">
              <a:extLst>
                <a:ext uri="{FF2B5EF4-FFF2-40B4-BE49-F238E27FC236}">
                  <a16:creationId xmlns:a16="http://schemas.microsoft.com/office/drawing/2014/main" id="{BC4BFB38-5534-4240-A6F4-61774638A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5" y="2523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0" i="1">
                  <a:solidFill>
                    <a:schemeClr val="hlink"/>
                  </a:solidFill>
                </a:rPr>
                <a:t>x</a:t>
              </a:r>
            </a:p>
          </p:txBody>
        </p:sp>
        <p:grpSp>
          <p:nvGrpSpPr>
            <p:cNvPr id="2079" name="Group 37">
              <a:extLst>
                <a:ext uri="{FF2B5EF4-FFF2-40B4-BE49-F238E27FC236}">
                  <a16:creationId xmlns:a16="http://schemas.microsoft.com/office/drawing/2014/main" id="{28ECA7CC-21B3-4877-B904-8CB4FB07A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255"/>
              <a:ext cx="1679" cy="2692"/>
              <a:chOff x="3696" y="255"/>
              <a:chExt cx="1679" cy="2692"/>
            </a:xfrm>
          </p:grpSpPr>
          <p:sp>
            <p:nvSpPr>
              <p:cNvPr id="2080" name="Line 38">
                <a:extLst>
                  <a:ext uri="{FF2B5EF4-FFF2-40B4-BE49-F238E27FC236}">
                    <a16:creationId xmlns:a16="http://schemas.microsoft.com/office/drawing/2014/main" id="{A370C2EC-F2CA-4C34-8369-20AE309B6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69" y="255"/>
                <a:ext cx="0" cy="2449"/>
              </a:xfrm>
              <a:prstGeom prst="line">
                <a:avLst/>
              </a:prstGeom>
              <a:noFill/>
              <a:ln w="28575">
                <a:solidFill>
                  <a:srgbClr val="00CCFF">
                    <a:alpha val="94116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1" name="Line 39">
                <a:extLst>
                  <a:ext uri="{FF2B5EF4-FFF2-40B4-BE49-F238E27FC236}">
                    <a16:creationId xmlns:a16="http://schemas.microsoft.com/office/drawing/2014/main" id="{62892FF5-44EF-4335-83F1-5238F7E9AE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03" y="255"/>
                <a:ext cx="0" cy="2449"/>
              </a:xfrm>
              <a:prstGeom prst="line">
                <a:avLst/>
              </a:prstGeom>
              <a:noFill/>
              <a:ln w="28575">
                <a:solidFill>
                  <a:srgbClr val="00CCFF">
                    <a:alpha val="92940"/>
                  </a:srgb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2" name="Line 40">
                <a:extLst>
                  <a:ext uri="{FF2B5EF4-FFF2-40B4-BE49-F238E27FC236}">
                    <a16:creationId xmlns:a16="http://schemas.microsoft.com/office/drawing/2014/main" id="{DEE05DA8-1257-4E3B-B0F3-160C89C8D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2704"/>
                <a:ext cx="1679" cy="0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83" name="Text Box 41">
                <a:extLst>
                  <a:ext uri="{FF2B5EF4-FFF2-40B4-BE49-F238E27FC236}">
                    <a16:creationId xmlns:a16="http://schemas.microsoft.com/office/drawing/2014/main" id="{93787609-BABC-471B-BF05-04BEDCDD4F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5" y="2659"/>
                <a:ext cx="134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b="0" i="1">
                    <a:solidFill>
                      <a:schemeClr val="hlink"/>
                    </a:solidFill>
                  </a:rPr>
                  <a:t>0</a:t>
                </a:r>
                <a:r>
                  <a:rPr lang="en-US" altLang="zh-CN" b="0" i="1">
                    <a:solidFill>
                      <a:schemeClr val="hlink"/>
                    </a:solidFill>
                  </a:rPr>
                  <a:t>                      a</a:t>
                </a:r>
              </a:p>
            </p:txBody>
          </p:sp>
        </p:grpSp>
      </p:grpSp>
      <p:grpSp>
        <p:nvGrpSpPr>
          <p:cNvPr id="7" name="Group 42">
            <a:extLst>
              <a:ext uri="{FF2B5EF4-FFF2-40B4-BE49-F238E27FC236}">
                <a16:creationId xmlns:a16="http://schemas.microsoft.com/office/drawing/2014/main" id="{F5916B3E-4CEF-4EB8-B49A-0440404D4790}"/>
              </a:ext>
            </a:extLst>
          </p:cNvPr>
          <p:cNvGrpSpPr>
            <a:grpSpLocks/>
          </p:cNvGrpSpPr>
          <p:nvPr/>
        </p:nvGrpSpPr>
        <p:grpSpPr bwMode="auto">
          <a:xfrm>
            <a:off x="6426200" y="1255713"/>
            <a:ext cx="1800225" cy="2808287"/>
            <a:chOff x="3969" y="663"/>
            <a:chExt cx="1134" cy="1769"/>
          </a:xfrm>
        </p:grpSpPr>
        <p:sp>
          <p:nvSpPr>
            <p:cNvPr id="2075" name="Line 43">
              <a:extLst>
                <a:ext uri="{FF2B5EF4-FFF2-40B4-BE49-F238E27FC236}">
                  <a16:creationId xmlns:a16="http://schemas.microsoft.com/office/drawing/2014/main" id="{9AA30339-86EA-406B-90E2-9C372D998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2432"/>
              <a:ext cx="113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6" name="Line 44">
              <a:extLst>
                <a:ext uri="{FF2B5EF4-FFF2-40B4-BE49-F238E27FC236}">
                  <a16:creationId xmlns:a16="http://schemas.microsoft.com/office/drawing/2014/main" id="{F6908671-9125-4EBD-8F5B-9F2C7A9A70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1797"/>
              <a:ext cx="113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7" name="Line 45">
              <a:extLst>
                <a:ext uri="{FF2B5EF4-FFF2-40B4-BE49-F238E27FC236}">
                  <a16:creationId xmlns:a16="http://schemas.microsoft.com/office/drawing/2014/main" id="{88A9125F-A175-4314-B0AD-4ABFE0D2E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663"/>
              <a:ext cx="1134" cy="0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53" name="Object 9">
            <a:extLst>
              <a:ext uri="{FF2B5EF4-FFF2-40B4-BE49-F238E27FC236}">
                <a16:creationId xmlns:a16="http://schemas.microsoft.com/office/drawing/2014/main" id="{3E7F6CE8-380F-432B-B616-53BD354D3F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5100638"/>
          <a:ext cx="377825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61" name="公式" r:id="rId13" imgW="1688760" imgH="393480" progId="Equation.3">
                  <p:embed/>
                </p:oleObj>
              </mc:Choice>
              <mc:Fallback>
                <p:oleObj name="公式" r:id="rId13" imgW="1688760" imgH="393480" progId="Equation.3">
                  <p:embed/>
                  <p:pic>
                    <p:nvPicPr>
                      <p:cNvPr id="53" name="Object 9">
                        <a:extLst>
                          <a:ext uri="{FF2B5EF4-FFF2-40B4-BE49-F238E27FC236}">
                            <a16:creationId xmlns:a16="http://schemas.microsoft.com/office/drawing/2014/main" id="{3E7F6CE8-380F-432B-B616-53BD354D3F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5100638"/>
                        <a:ext cx="3778250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6666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15">
            <a:extLst>
              <a:ext uri="{FF2B5EF4-FFF2-40B4-BE49-F238E27FC236}">
                <a16:creationId xmlns:a16="http://schemas.microsoft.com/office/drawing/2014/main" id="{A64B9AFA-AF2E-41B1-9C54-B1366F8CE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4471988"/>
            <a:ext cx="2127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  <a:ea typeface="STZhongsong" panose="02010600040101010101" pitchFamily="2" charset="-122"/>
              </a:rPr>
              <a:t>概率密度</a:t>
            </a:r>
          </a:p>
        </p:txBody>
      </p:sp>
      <p:sp>
        <p:nvSpPr>
          <p:cNvPr id="2074" name="灯片编号占位符 1">
            <a:extLst>
              <a:ext uri="{FF2B5EF4-FFF2-40B4-BE49-F238E27FC236}">
                <a16:creationId xmlns:a16="http://schemas.microsoft.com/office/drawing/2014/main" id="{2AAF5DBE-FD7C-41BA-B85D-F286836C77F9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29227080-A46B-430C-958C-47D696747475}" type="slidenum">
              <a:rPr lang="en-US" altLang="zh-CN" b="0">
                <a:solidFill>
                  <a:srgbClr val="FF00FF"/>
                </a:solidFill>
              </a:rPr>
              <a:pPr eaLnBrk="1" hangingPunct="1"/>
              <a:t>3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21" grpId="0" autoUpdateAnimBg="0"/>
      <p:bldP spid="23" grpId="0" autoUpdateAnimBg="0"/>
      <p:bldP spid="24" grpId="0" autoUpdateAnimBg="0"/>
      <p:bldP spid="25" grpId="0" animBg="1" autoUpdateAnimBg="0"/>
      <p:bldP spid="35" grpId="0" animBg="1"/>
      <p:bldP spid="36" grpId="0" animBg="1"/>
      <p:bldP spid="37" grpId="0" animBg="1"/>
      <p:bldP spid="37" grpId="1" animBg="1"/>
      <p:bldP spid="38" grpId="0" animBg="1"/>
      <p:bldP spid="39" grpId="0" animBg="1"/>
      <p:bldP spid="40" grpId="0" animBg="1"/>
      <p:bldP spid="41" grpId="0" animBg="1"/>
      <p:bldP spid="54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2">
            <a:extLst>
              <a:ext uri="{FF2B5EF4-FFF2-40B4-BE49-F238E27FC236}">
                <a16:creationId xmlns:a16="http://schemas.microsoft.com/office/drawing/2014/main" id="{3965D2D5-EFF8-4230-A08F-E7B5C3EFF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00075"/>
            <a:ext cx="3319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FFFF"/>
                </a:solidFill>
              </a:rPr>
              <a:t>2. </a:t>
            </a:r>
            <a:r>
              <a:rPr lang="zh-CN" altLang="en-US">
                <a:solidFill>
                  <a:srgbClr val="00FFFF"/>
                </a:solidFill>
              </a:rPr>
              <a:t>角动量量子化 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437E362B-1972-4E2E-9B1A-B0579E263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2576513"/>
            <a:ext cx="559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角量子数</a:t>
            </a:r>
            <a:r>
              <a:rPr lang="zh-CN" altLang="en-US">
                <a:solidFill>
                  <a:srgbClr val="99FFCC"/>
                </a:solidFill>
              </a:rPr>
              <a:t>      </a:t>
            </a:r>
            <a:r>
              <a:rPr lang="en-US" altLang="zh-CN" i="1">
                <a:solidFill>
                  <a:srgbClr val="66FFFF"/>
                </a:solidFill>
              </a:rPr>
              <a:t>l </a:t>
            </a:r>
            <a:r>
              <a:rPr lang="en-US" altLang="zh-CN">
                <a:solidFill>
                  <a:srgbClr val="66FFFF"/>
                </a:solidFill>
              </a:rPr>
              <a:t>= 0 </a:t>
            </a:r>
            <a:r>
              <a:rPr lang="zh-CN" altLang="en-US">
                <a:solidFill>
                  <a:srgbClr val="66FFFF"/>
                </a:solidFill>
              </a:rPr>
              <a:t>，</a:t>
            </a:r>
            <a:r>
              <a:rPr lang="en-US" altLang="zh-CN">
                <a:solidFill>
                  <a:srgbClr val="66FFFF"/>
                </a:solidFill>
              </a:rPr>
              <a:t>1 </a:t>
            </a:r>
            <a:r>
              <a:rPr lang="zh-CN" altLang="en-US">
                <a:solidFill>
                  <a:srgbClr val="66FFFF"/>
                </a:solidFill>
              </a:rPr>
              <a:t>，</a:t>
            </a:r>
            <a:r>
              <a:rPr lang="en-US" altLang="zh-CN">
                <a:solidFill>
                  <a:srgbClr val="66FFFF"/>
                </a:solidFill>
              </a:rPr>
              <a:t>2 </a:t>
            </a:r>
            <a:r>
              <a:rPr lang="zh-CN" altLang="en-US">
                <a:solidFill>
                  <a:srgbClr val="66FFFF"/>
                </a:solidFill>
              </a:rPr>
              <a:t>， </a:t>
            </a:r>
            <a:r>
              <a:rPr lang="en-US" altLang="zh-CN">
                <a:solidFill>
                  <a:srgbClr val="66FFFF"/>
                </a:solidFill>
              </a:rPr>
              <a:t>…… , </a:t>
            </a:r>
            <a:r>
              <a:rPr lang="en-US" altLang="zh-CN" i="1">
                <a:solidFill>
                  <a:srgbClr val="66FFFF"/>
                </a:solidFill>
              </a:rPr>
              <a:t>n</a:t>
            </a:r>
            <a:r>
              <a:rPr lang="en-US" altLang="zh-CN">
                <a:solidFill>
                  <a:srgbClr val="66FFFF"/>
                </a:solidFill>
              </a:rPr>
              <a:t>-1</a:t>
            </a:r>
          </a:p>
        </p:txBody>
      </p:sp>
      <p:graphicFrame>
        <p:nvGraphicFramePr>
          <p:cNvPr id="183300" name="Object 2">
            <a:extLst>
              <a:ext uri="{FF2B5EF4-FFF2-40B4-BE49-F238E27FC236}">
                <a16:creationId xmlns:a16="http://schemas.microsoft.com/office/drawing/2014/main" id="{91E2CA85-876D-4C79-92AD-754F7223B66D}"/>
              </a:ext>
            </a:extLst>
          </p:cNvPr>
          <p:cNvGraphicFramePr>
            <a:graphicFrameLocks/>
          </p:cNvGraphicFramePr>
          <p:nvPr/>
        </p:nvGraphicFramePr>
        <p:xfrm>
          <a:off x="2428875" y="1916113"/>
          <a:ext cx="1941513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08" r:id="rId4" imgW="1670400" imgH="379440" progId="Equation.3">
                  <p:embed/>
                </p:oleObj>
              </mc:Choice>
              <mc:Fallback>
                <p:oleObj r:id="rId4" imgW="1670400" imgH="379440" progId="Equation.3">
                  <p:embed/>
                  <p:pic>
                    <p:nvPicPr>
                      <p:cNvPr id="183300" name="Object 2">
                        <a:extLst>
                          <a:ext uri="{FF2B5EF4-FFF2-40B4-BE49-F238E27FC236}">
                            <a16:creationId xmlns:a16="http://schemas.microsoft.com/office/drawing/2014/main" id="{91E2CA85-876D-4C79-92AD-754F7223B66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1916113"/>
                        <a:ext cx="1941513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1" name="Text Box 5">
            <a:extLst>
              <a:ext uri="{FF2B5EF4-FFF2-40B4-BE49-F238E27FC236}">
                <a16:creationId xmlns:a16="http://schemas.microsoft.com/office/drawing/2014/main" id="{6A646CA1-E2B8-413F-B9A1-2B3325273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3471863"/>
            <a:ext cx="4011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00FFFF"/>
                </a:solidFill>
              </a:rPr>
              <a:t>3. </a:t>
            </a:r>
            <a:r>
              <a:rPr lang="zh-CN" altLang="en-US">
                <a:solidFill>
                  <a:srgbClr val="00FFFF"/>
                </a:solidFill>
              </a:rPr>
              <a:t>角动量空间量子化 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77062A2C-2FBD-40DE-88B6-4F996508992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1233488"/>
            <a:ext cx="4957763" cy="457200"/>
            <a:chOff x="432" y="777"/>
            <a:chExt cx="3123" cy="288"/>
          </a:xfrm>
        </p:grpSpPr>
        <p:sp>
          <p:nvSpPr>
            <p:cNvPr id="29702" name="Text Box 7">
              <a:extLst>
                <a:ext uri="{FF2B5EF4-FFF2-40B4-BE49-F238E27FC236}">
                  <a16:creationId xmlns:a16="http://schemas.microsoft.com/office/drawing/2014/main" id="{B8E4ED2E-979C-4F5F-919A-8DB618B567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777"/>
              <a:ext cx="31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电子绕核转动的角动量 </a:t>
              </a:r>
              <a:r>
                <a:rPr lang="en-US" altLang="zh-CN" i="1">
                  <a:solidFill>
                    <a:srgbClr val="66FFFF"/>
                  </a:solidFill>
                </a:rPr>
                <a:t>L </a:t>
              </a:r>
              <a:r>
                <a:rPr lang="zh-CN" altLang="en-US">
                  <a:solidFill>
                    <a:schemeClr val="bg1"/>
                  </a:solidFill>
                </a:rPr>
                <a:t>的大小</a:t>
              </a:r>
            </a:p>
          </p:txBody>
        </p:sp>
        <p:sp>
          <p:nvSpPr>
            <p:cNvPr id="29703" name="Line 8">
              <a:extLst>
                <a:ext uri="{FF2B5EF4-FFF2-40B4-BE49-F238E27FC236}">
                  <a16:creationId xmlns:a16="http://schemas.microsoft.com/office/drawing/2014/main" id="{8D877D1B-CF65-49FB-B58F-99081F2D1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6" y="812"/>
              <a:ext cx="144" cy="0"/>
            </a:xfrm>
            <a:prstGeom prst="line">
              <a:avLst/>
            </a:prstGeom>
            <a:noFill/>
            <a:ln w="12700">
              <a:solidFill>
                <a:srgbClr val="00FFFF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9">
            <a:extLst>
              <a:ext uri="{FF2B5EF4-FFF2-40B4-BE49-F238E27FC236}">
                <a16:creationId xmlns:a16="http://schemas.microsoft.com/office/drawing/2014/main" id="{76B88846-3186-4406-9B39-7547ACD42045}"/>
              </a:ext>
            </a:extLst>
          </p:cNvPr>
          <p:cNvGrpSpPr>
            <a:grpSpLocks/>
          </p:cNvGrpSpPr>
          <p:nvPr/>
        </p:nvGrpSpPr>
        <p:grpSpPr bwMode="auto">
          <a:xfrm>
            <a:off x="817563" y="4183063"/>
            <a:ext cx="5254625" cy="457200"/>
            <a:chOff x="457" y="2208"/>
            <a:chExt cx="3310" cy="288"/>
          </a:xfrm>
        </p:grpSpPr>
        <p:sp>
          <p:nvSpPr>
            <p:cNvPr id="4" name="Rectangle 10">
              <a:extLst>
                <a:ext uri="{FF2B5EF4-FFF2-40B4-BE49-F238E27FC236}">
                  <a16:creationId xmlns:a16="http://schemas.microsoft.com/office/drawing/2014/main" id="{F90478F4-C523-4192-A152-DA3F3E4D0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" y="2208"/>
              <a:ext cx="331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chemeClr val="bg1"/>
                  </a:solidFill>
                </a:rPr>
                <a:t>角动量</a:t>
              </a:r>
              <a:r>
                <a:rPr lang="zh-CN" altLang="en-US">
                  <a:solidFill>
                    <a:srgbClr val="FFCC66"/>
                  </a:solidFill>
                </a:rPr>
                <a:t> </a:t>
              </a:r>
              <a:r>
                <a:rPr lang="en-US" altLang="zh-CN" i="1">
                  <a:solidFill>
                    <a:srgbClr val="66FFFF"/>
                  </a:solidFill>
                </a:rPr>
                <a:t>L </a:t>
              </a:r>
              <a:r>
                <a:rPr lang="zh-CN" altLang="en-US">
                  <a:solidFill>
                    <a:schemeClr val="bg1"/>
                  </a:solidFill>
                </a:rPr>
                <a:t>的在外磁场 </a:t>
              </a:r>
              <a:r>
                <a:rPr lang="en-US" altLang="zh-CN" i="1">
                  <a:solidFill>
                    <a:srgbClr val="FFFF00"/>
                  </a:solidFill>
                </a:rPr>
                <a:t>z </a:t>
              </a:r>
              <a:r>
                <a:rPr lang="zh-CN" altLang="en-US">
                  <a:solidFill>
                    <a:schemeClr val="bg1"/>
                  </a:solidFill>
                </a:rPr>
                <a:t>方向的投影</a:t>
              </a:r>
            </a:p>
          </p:txBody>
        </p:sp>
        <p:sp>
          <p:nvSpPr>
            <p:cNvPr id="29706" name="Line 11">
              <a:extLst>
                <a:ext uri="{FF2B5EF4-FFF2-40B4-BE49-F238E27FC236}">
                  <a16:creationId xmlns:a16="http://schemas.microsoft.com/office/drawing/2014/main" id="{16D1AA22-F8BB-4C2A-9D18-956837203B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" y="2256"/>
              <a:ext cx="144" cy="0"/>
            </a:xfrm>
            <a:prstGeom prst="line">
              <a:avLst/>
            </a:prstGeom>
            <a:noFill/>
            <a:ln w="12700">
              <a:solidFill>
                <a:srgbClr val="00FFFF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83308" name="Object 3">
            <a:extLst>
              <a:ext uri="{FF2B5EF4-FFF2-40B4-BE49-F238E27FC236}">
                <a16:creationId xmlns:a16="http://schemas.microsoft.com/office/drawing/2014/main" id="{F151F05E-000F-4244-9147-F28DEC204E16}"/>
              </a:ext>
            </a:extLst>
          </p:cNvPr>
          <p:cNvGraphicFramePr>
            <a:graphicFrameLocks/>
          </p:cNvGraphicFramePr>
          <p:nvPr/>
        </p:nvGraphicFramePr>
        <p:xfrm>
          <a:off x="3214688" y="4852988"/>
          <a:ext cx="1230312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09" r:id="rId6" imgW="1053000" imgH="357480" progId="Equation.3">
                  <p:embed/>
                </p:oleObj>
              </mc:Choice>
              <mc:Fallback>
                <p:oleObj r:id="rId6" imgW="1053000" imgH="357480" progId="Equation.3">
                  <p:embed/>
                  <p:pic>
                    <p:nvPicPr>
                      <p:cNvPr id="183308" name="Object 3">
                        <a:extLst>
                          <a:ext uri="{FF2B5EF4-FFF2-40B4-BE49-F238E27FC236}">
                            <a16:creationId xmlns:a16="http://schemas.microsoft.com/office/drawing/2014/main" id="{F151F05E-000F-4244-9147-F28DEC204E1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8" y="4852988"/>
                        <a:ext cx="1230312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9" name="Text Box 13">
            <a:extLst>
              <a:ext uri="{FF2B5EF4-FFF2-40B4-BE49-F238E27FC236}">
                <a16:creationId xmlns:a16="http://schemas.microsoft.com/office/drawing/2014/main" id="{AB4815C8-5772-4765-8C2C-711677731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373688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磁量子数</a:t>
            </a:r>
            <a:r>
              <a:rPr lang="zh-CN" altLang="en-US">
                <a:solidFill>
                  <a:srgbClr val="99FFCC"/>
                </a:solidFill>
              </a:rPr>
              <a:t>      </a:t>
            </a:r>
            <a:r>
              <a:rPr lang="en-US" altLang="zh-CN" i="1">
                <a:solidFill>
                  <a:srgbClr val="66FFFF"/>
                </a:solidFill>
              </a:rPr>
              <a:t>m</a:t>
            </a:r>
            <a:r>
              <a:rPr lang="en-US" altLang="zh-CN" i="1" baseline="-25000">
                <a:solidFill>
                  <a:srgbClr val="66FFFF"/>
                </a:solidFill>
              </a:rPr>
              <a:t>l</a:t>
            </a:r>
            <a:r>
              <a:rPr lang="en-US" altLang="zh-CN">
                <a:solidFill>
                  <a:srgbClr val="66FFFF"/>
                </a:solidFill>
              </a:rPr>
              <a:t> = 0 , </a:t>
            </a:r>
            <a:r>
              <a:rPr lang="en-US" altLang="zh-CN" sz="2000">
                <a:solidFill>
                  <a:srgbClr val="66FFFF"/>
                </a:solidFill>
              </a:rPr>
              <a:t>±</a:t>
            </a:r>
            <a:r>
              <a:rPr lang="en-US" altLang="zh-CN">
                <a:solidFill>
                  <a:srgbClr val="66FFFF"/>
                </a:solidFill>
              </a:rPr>
              <a:t>1 , </a:t>
            </a:r>
            <a:r>
              <a:rPr lang="en-US" altLang="zh-CN" sz="2000">
                <a:solidFill>
                  <a:srgbClr val="66FFFF"/>
                </a:solidFill>
              </a:rPr>
              <a:t>±</a:t>
            </a:r>
            <a:r>
              <a:rPr lang="en-US" altLang="zh-CN">
                <a:solidFill>
                  <a:srgbClr val="66FFFF"/>
                </a:solidFill>
              </a:rPr>
              <a:t>2 , …… , </a:t>
            </a:r>
            <a:r>
              <a:rPr lang="en-US" altLang="zh-CN" sz="2000">
                <a:solidFill>
                  <a:srgbClr val="66FFFF"/>
                </a:solidFill>
              </a:rPr>
              <a:t>±</a:t>
            </a:r>
            <a:r>
              <a:rPr lang="en-US" altLang="zh-CN" i="1">
                <a:solidFill>
                  <a:srgbClr val="66FFFF"/>
                </a:solidFill>
              </a:rPr>
              <a:t>l</a:t>
            </a:r>
            <a:r>
              <a:rPr lang="en-US" altLang="zh-CN">
                <a:solidFill>
                  <a:srgbClr val="FFFF99"/>
                </a:solidFill>
              </a:rPr>
              <a:t> </a:t>
            </a:r>
          </a:p>
        </p:txBody>
      </p:sp>
      <p:sp>
        <p:nvSpPr>
          <p:cNvPr id="29709" name="灯片编号占位符 1">
            <a:extLst>
              <a:ext uri="{FF2B5EF4-FFF2-40B4-BE49-F238E27FC236}">
                <a16:creationId xmlns:a16="http://schemas.microsoft.com/office/drawing/2014/main" id="{9673F574-5D31-4E67-B35D-1DE545DC6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EC916AA-384B-4205-983D-27D0FD7ECB58}" type="slidenum">
              <a:rPr lang="en-US" altLang="zh-CN" b="0">
                <a:solidFill>
                  <a:srgbClr val="FF00FF"/>
                </a:solidFill>
              </a:rPr>
              <a:pPr/>
              <a:t>30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/>
      <p:bldP spid="183301" grpId="0"/>
      <p:bldP spid="1833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 descr="角动量空间量子化2+++++++++++2">
            <a:extLst>
              <a:ext uri="{FF2B5EF4-FFF2-40B4-BE49-F238E27FC236}">
                <a16:creationId xmlns:a16="http://schemas.microsoft.com/office/drawing/2014/main" id="{509E1FDA-8C73-44D2-BFB3-792DFED40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326699"/>
              </a:clrFrom>
              <a:clrTo>
                <a:srgbClr val="3266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55925"/>
            <a:ext cx="1905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47" name="Picture 3" descr="角动量空间量子化21">
            <a:extLst>
              <a:ext uri="{FF2B5EF4-FFF2-40B4-BE49-F238E27FC236}">
                <a16:creationId xmlns:a16="http://schemas.microsoft.com/office/drawing/2014/main" id="{F23572C1-30E1-495E-8304-FDDD8517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326699"/>
              </a:clrFrom>
              <a:clrTo>
                <a:srgbClr val="3266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55925"/>
            <a:ext cx="1905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48" name="Picture 4" descr="角动量空间量子化20">
            <a:extLst>
              <a:ext uri="{FF2B5EF4-FFF2-40B4-BE49-F238E27FC236}">
                <a16:creationId xmlns:a16="http://schemas.microsoft.com/office/drawing/2014/main" id="{8945FD93-1E90-4E24-A3EA-E82CF231D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326699"/>
              </a:clrFrom>
              <a:clrTo>
                <a:srgbClr val="3266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55925"/>
            <a:ext cx="1905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49" name="Picture 5" descr="角动量空间量子化2-1">
            <a:extLst>
              <a:ext uri="{FF2B5EF4-FFF2-40B4-BE49-F238E27FC236}">
                <a16:creationId xmlns:a16="http://schemas.microsoft.com/office/drawing/2014/main" id="{5F526B57-30D4-4243-8B46-7C963F670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326699"/>
              </a:clrFrom>
              <a:clrTo>
                <a:srgbClr val="3266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55925"/>
            <a:ext cx="1905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50" name="Picture 6" descr="角动量空间量子化2-2">
            <a:extLst>
              <a:ext uri="{FF2B5EF4-FFF2-40B4-BE49-F238E27FC236}">
                <a16:creationId xmlns:a16="http://schemas.microsoft.com/office/drawing/2014/main" id="{3DC2E45C-0F4B-46B9-8994-67C385891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326699"/>
              </a:clrFrom>
              <a:clrTo>
                <a:srgbClr val="3266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55925"/>
            <a:ext cx="1905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51" name="Picture 7" descr="角动量空间量子化2">
            <a:extLst>
              <a:ext uri="{FF2B5EF4-FFF2-40B4-BE49-F238E27FC236}">
                <a16:creationId xmlns:a16="http://schemas.microsoft.com/office/drawing/2014/main" id="{408301A2-88E0-45EA-870A-7EC8ADC77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326699"/>
              </a:clrFrom>
              <a:clrTo>
                <a:srgbClr val="3266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955925"/>
            <a:ext cx="1905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85352" name="Object 2">
            <a:extLst>
              <a:ext uri="{FF2B5EF4-FFF2-40B4-BE49-F238E27FC236}">
                <a16:creationId xmlns:a16="http://schemas.microsoft.com/office/drawing/2014/main" id="{B2409832-A61E-45EF-9DD5-4D90F76858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9413" y="3284538"/>
          <a:ext cx="330200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41" r:id="rId10" imgW="336240" imgH="247680" progId="Equation.3">
                  <p:embed/>
                </p:oleObj>
              </mc:Choice>
              <mc:Fallback>
                <p:oleObj r:id="rId10" imgW="336240" imgH="247680" progId="Equation.3">
                  <p:embed/>
                  <p:pic>
                    <p:nvPicPr>
                      <p:cNvPr id="185352" name="Object 2">
                        <a:extLst>
                          <a:ext uri="{FF2B5EF4-FFF2-40B4-BE49-F238E27FC236}">
                            <a16:creationId xmlns:a16="http://schemas.microsoft.com/office/drawing/2014/main" id="{B2409832-A61E-45EF-9DD5-4D90F76858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9413" y="3284538"/>
                        <a:ext cx="330200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3" name="Object 3">
            <a:extLst>
              <a:ext uri="{FF2B5EF4-FFF2-40B4-BE49-F238E27FC236}">
                <a16:creationId xmlns:a16="http://schemas.microsoft.com/office/drawing/2014/main" id="{441947B4-BCAC-46C5-8014-6FBF6245C4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0675" y="5084763"/>
          <a:ext cx="388938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42" r:id="rId12" imgW="402480" imgH="247680" progId="Equation.3">
                  <p:embed/>
                </p:oleObj>
              </mc:Choice>
              <mc:Fallback>
                <p:oleObj r:id="rId12" imgW="402480" imgH="247680" progId="Equation.3">
                  <p:embed/>
                  <p:pic>
                    <p:nvPicPr>
                      <p:cNvPr id="185353" name="Object 3">
                        <a:extLst>
                          <a:ext uri="{FF2B5EF4-FFF2-40B4-BE49-F238E27FC236}">
                            <a16:creationId xmlns:a16="http://schemas.microsoft.com/office/drawing/2014/main" id="{441947B4-BCAC-46C5-8014-6FBF6245C47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675" y="5084763"/>
                        <a:ext cx="388938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4" name="Object 4">
            <a:extLst>
              <a:ext uri="{FF2B5EF4-FFF2-40B4-BE49-F238E27FC236}">
                <a16:creationId xmlns:a16="http://schemas.microsoft.com/office/drawing/2014/main" id="{6D267629-A48C-4799-AE51-ABEB39A100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975" y="5632450"/>
          <a:ext cx="528638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43" r:id="rId14" imgW="556920" imgH="247680" progId="Equation.3">
                  <p:embed/>
                </p:oleObj>
              </mc:Choice>
              <mc:Fallback>
                <p:oleObj r:id="rId14" imgW="556920" imgH="247680" progId="Equation.3">
                  <p:embed/>
                  <p:pic>
                    <p:nvPicPr>
                      <p:cNvPr id="185354" name="Object 4">
                        <a:extLst>
                          <a:ext uri="{FF2B5EF4-FFF2-40B4-BE49-F238E27FC236}">
                            <a16:creationId xmlns:a16="http://schemas.microsoft.com/office/drawing/2014/main" id="{6D267629-A48C-4799-AE51-ABEB39A100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5" y="5632450"/>
                        <a:ext cx="528638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5" name="Object 5">
            <a:extLst>
              <a:ext uri="{FF2B5EF4-FFF2-40B4-BE49-F238E27FC236}">
                <a16:creationId xmlns:a16="http://schemas.microsoft.com/office/drawing/2014/main" id="{7D2A96D5-37FC-4806-BA09-BA9729E759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1338" y="4464050"/>
          <a:ext cx="16827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44" r:id="rId16" imgW="159840" imgH="258480" progId="Equation.3">
                  <p:embed/>
                </p:oleObj>
              </mc:Choice>
              <mc:Fallback>
                <p:oleObj r:id="rId16" imgW="159840" imgH="258480" progId="Equation.3">
                  <p:embed/>
                  <p:pic>
                    <p:nvPicPr>
                      <p:cNvPr id="185355" name="Object 5">
                        <a:extLst>
                          <a:ext uri="{FF2B5EF4-FFF2-40B4-BE49-F238E27FC236}">
                            <a16:creationId xmlns:a16="http://schemas.microsoft.com/office/drawing/2014/main" id="{7D2A96D5-37FC-4806-BA09-BA9729E759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38" y="4464050"/>
                        <a:ext cx="16827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6" name="Object 6">
            <a:extLst>
              <a:ext uri="{FF2B5EF4-FFF2-40B4-BE49-F238E27FC236}">
                <a16:creationId xmlns:a16="http://schemas.microsoft.com/office/drawing/2014/main" id="{54CEAF80-C7A3-4183-A277-D395A32975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575" y="3760788"/>
          <a:ext cx="173038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45" r:id="rId18" imgW="171000" imgH="247680" progId="Equation.3">
                  <p:embed/>
                </p:oleObj>
              </mc:Choice>
              <mc:Fallback>
                <p:oleObj r:id="rId18" imgW="171000" imgH="247680" progId="Equation.3">
                  <p:embed/>
                  <p:pic>
                    <p:nvPicPr>
                      <p:cNvPr id="185356" name="Object 6">
                        <a:extLst>
                          <a:ext uri="{FF2B5EF4-FFF2-40B4-BE49-F238E27FC236}">
                            <a16:creationId xmlns:a16="http://schemas.microsoft.com/office/drawing/2014/main" id="{54CEAF80-C7A3-4183-A277-D395A32975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3760788"/>
                        <a:ext cx="173038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7" name="Object 7">
            <a:extLst>
              <a:ext uri="{FF2B5EF4-FFF2-40B4-BE49-F238E27FC236}">
                <a16:creationId xmlns:a16="http://schemas.microsoft.com/office/drawing/2014/main" id="{B87EE3F0-30E8-4FA2-9120-07CDD3703B6A}"/>
              </a:ext>
            </a:extLst>
          </p:cNvPr>
          <p:cNvGraphicFramePr>
            <a:graphicFrameLocks/>
          </p:cNvGraphicFramePr>
          <p:nvPr/>
        </p:nvGraphicFramePr>
        <p:xfrm>
          <a:off x="3587750" y="4010025"/>
          <a:ext cx="1208088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46" r:id="rId20" imgW="1030680" imgH="313560" progId="Equation.3">
                  <p:embed/>
                </p:oleObj>
              </mc:Choice>
              <mc:Fallback>
                <p:oleObj r:id="rId20" imgW="1030680" imgH="313560" progId="Equation.3">
                  <p:embed/>
                  <p:pic>
                    <p:nvPicPr>
                      <p:cNvPr id="185357" name="Object 7">
                        <a:extLst>
                          <a:ext uri="{FF2B5EF4-FFF2-40B4-BE49-F238E27FC236}">
                            <a16:creationId xmlns:a16="http://schemas.microsoft.com/office/drawing/2014/main" id="{B87EE3F0-30E8-4FA2-9120-07CDD3703B6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750" y="4010025"/>
                        <a:ext cx="1208088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8" name="Object 8">
            <a:extLst>
              <a:ext uri="{FF2B5EF4-FFF2-40B4-BE49-F238E27FC236}">
                <a16:creationId xmlns:a16="http://schemas.microsoft.com/office/drawing/2014/main" id="{54E6C319-889E-4E2D-8EE4-3F3D1B30E084}"/>
              </a:ext>
            </a:extLst>
          </p:cNvPr>
          <p:cNvGraphicFramePr>
            <a:graphicFrameLocks/>
          </p:cNvGraphicFramePr>
          <p:nvPr/>
        </p:nvGraphicFramePr>
        <p:xfrm>
          <a:off x="3746500" y="4765675"/>
          <a:ext cx="6873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47" r:id="rId22" imgW="578880" imgH="258480" progId="Equation.3">
                  <p:embed/>
                </p:oleObj>
              </mc:Choice>
              <mc:Fallback>
                <p:oleObj r:id="rId22" imgW="578880" imgH="258480" progId="Equation.3">
                  <p:embed/>
                  <p:pic>
                    <p:nvPicPr>
                      <p:cNvPr id="185358" name="Object 8">
                        <a:extLst>
                          <a:ext uri="{FF2B5EF4-FFF2-40B4-BE49-F238E27FC236}">
                            <a16:creationId xmlns:a16="http://schemas.microsoft.com/office/drawing/2014/main" id="{54E6C319-889E-4E2D-8EE4-3F3D1B30E08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0" y="4765675"/>
                        <a:ext cx="6873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9" name="Object 9">
            <a:extLst>
              <a:ext uri="{FF2B5EF4-FFF2-40B4-BE49-F238E27FC236}">
                <a16:creationId xmlns:a16="http://schemas.microsoft.com/office/drawing/2014/main" id="{86958FFB-D951-41C9-BD33-1C872C7DC914}"/>
              </a:ext>
            </a:extLst>
          </p:cNvPr>
          <p:cNvGraphicFramePr>
            <a:graphicFrameLocks/>
          </p:cNvGraphicFramePr>
          <p:nvPr/>
        </p:nvGraphicFramePr>
        <p:xfrm>
          <a:off x="5794375" y="5699125"/>
          <a:ext cx="21304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48" r:id="rId24" imgW="1835640" imgH="302400" progId="Equation.3">
                  <p:embed/>
                </p:oleObj>
              </mc:Choice>
              <mc:Fallback>
                <p:oleObj r:id="rId24" imgW="1835640" imgH="302400" progId="Equation.3">
                  <p:embed/>
                  <p:pic>
                    <p:nvPicPr>
                      <p:cNvPr id="185359" name="Object 9">
                        <a:extLst>
                          <a:ext uri="{FF2B5EF4-FFF2-40B4-BE49-F238E27FC236}">
                            <a16:creationId xmlns:a16="http://schemas.microsoft.com/office/drawing/2014/main" id="{86958FFB-D951-41C9-BD33-1C872C7DC91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75" y="5699125"/>
                        <a:ext cx="21304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9" name="Rectangle 16">
            <a:extLst>
              <a:ext uri="{FF2B5EF4-FFF2-40B4-BE49-F238E27FC236}">
                <a16:creationId xmlns:a16="http://schemas.microsoft.com/office/drawing/2014/main" id="{D814D57D-1375-42F5-94DC-082A2EEA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1581150"/>
            <a:ext cx="5311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磁量子数                   </a:t>
            </a:r>
            <a:r>
              <a:rPr lang="en-US" altLang="zh-CN" i="1">
                <a:solidFill>
                  <a:srgbClr val="00FFFF"/>
                </a:solidFill>
              </a:rPr>
              <a:t>m</a:t>
            </a:r>
            <a:r>
              <a:rPr lang="en-US" altLang="zh-CN" i="1" baseline="-25000">
                <a:solidFill>
                  <a:srgbClr val="00FFFF"/>
                </a:solidFill>
              </a:rPr>
              <a:t>l</a:t>
            </a:r>
            <a:r>
              <a:rPr lang="en-US" altLang="zh-CN">
                <a:solidFill>
                  <a:srgbClr val="00FFFF"/>
                </a:solidFill>
              </a:rPr>
              <a:t> = 0 , </a:t>
            </a:r>
            <a:r>
              <a:rPr lang="en-US" altLang="zh-CN" sz="2000">
                <a:solidFill>
                  <a:srgbClr val="00FFFF"/>
                </a:solidFill>
              </a:rPr>
              <a:t>±</a:t>
            </a:r>
            <a:r>
              <a:rPr lang="en-US" altLang="zh-CN">
                <a:solidFill>
                  <a:srgbClr val="00FFFF"/>
                </a:solidFill>
              </a:rPr>
              <a:t>1 , </a:t>
            </a:r>
            <a:r>
              <a:rPr lang="en-US" altLang="zh-CN" sz="2000">
                <a:solidFill>
                  <a:srgbClr val="00FFFF"/>
                </a:solidFill>
              </a:rPr>
              <a:t>±</a:t>
            </a:r>
            <a:r>
              <a:rPr lang="en-US" altLang="zh-CN">
                <a:solidFill>
                  <a:srgbClr val="00FFFF"/>
                </a:solidFill>
              </a:rPr>
              <a:t>2</a:t>
            </a:r>
          </a:p>
        </p:txBody>
      </p:sp>
      <p:grpSp>
        <p:nvGrpSpPr>
          <p:cNvPr id="2" name="Group 17">
            <a:extLst>
              <a:ext uri="{FF2B5EF4-FFF2-40B4-BE49-F238E27FC236}">
                <a16:creationId xmlns:a16="http://schemas.microsoft.com/office/drawing/2014/main" id="{116C6227-4D9D-432B-A761-D67C9E13E6C5}"/>
              </a:ext>
            </a:extLst>
          </p:cNvPr>
          <p:cNvGrpSpPr>
            <a:grpSpLocks/>
          </p:cNvGrpSpPr>
          <p:nvPr/>
        </p:nvGrpSpPr>
        <p:grpSpPr bwMode="auto">
          <a:xfrm>
            <a:off x="642938" y="2251075"/>
            <a:ext cx="4500562" cy="461963"/>
            <a:chOff x="540" y="1152"/>
            <a:chExt cx="2835" cy="291"/>
          </a:xfrm>
        </p:grpSpPr>
        <p:sp>
          <p:nvSpPr>
            <p:cNvPr id="3" name="Rectangle 18">
              <a:extLst>
                <a:ext uri="{FF2B5EF4-FFF2-40B4-BE49-F238E27FC236}">
                  <a16:creationId xmlns:a16="http://schemas.microsoft.com/office/drawing/2014/main" id="{4DA62052-9DD4-4564-9281-52739F04C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" y="1152"/>
              <a:ext cx="2835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solidFill>
                    <a:srgbClr val="66FFFF"/>
                  </a:solidFill>
                </a:rPr>
                <a:t>L</a:t>
              </a:r>
              <a:r>
                <a:rPr lang="en-US" altLang="zh-CN" i="1">
                  <a:solidFill>
                    <a:srgbClr val="99FFCC"/>
                  </a:solidFill>
                </a:rPr>
                <a:t> </a:t>
              </a:r>
              <a:r>
                <a:rPr lang="zh-CN" altLang="en-US">
                  <a:solidFill>
                    <a:schemeClr val="bg1"/>
                  </a:solidFill>
                </a:rPr>
                <a:t>在</a:t>
              </a:r>
              <a:r>
                <a:rPr lang="zh-CN" altLang="en-US" i="1">
                  <a:solidFill>
                    <a:srgbClr val="FFFF00"/>
                  </a:solidFill>
                </a:rPr>
                <a:t> </a:t>
              </a:r>
              <a:r>
                <a:rPr lang="en-US" altLang="zh-CN" i="1">
                  <a:solidFill>
                    <a:srgbClr val="FFFF00"/>
                  </a:solidFill>
                </a:rPr>
                <a:t>z </a:t>
              </a:r>
              <a:r>
                <a:rPr lang="zh-CN" altLang="en-US">
                  <a:solidFill>
                    <a:schemeClr val="bg1"/>
                  </a:solidFill>
                </a:rPr>
                <a:t>方向（外磁场）的投影</a:t>
              </a:r>
            </a:p>
          </p:txBody>
        </p:sp>
        <p:sp>
          <p:nvSpPr>
            <p:cNvPr id="31762" name="Line 19">
              <a:extLst>
                <a:ext uri="{FF2B5EF4-FFF2-40B4-BE49-F238E27FC236}">
                  <a16:creationId xmlns:a16="http://schemas.microsoft.com/office/drawing/2014/main" id="{C5B6FA9E-019B-4CD1-B73B-D840326CE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5" y="1174"/>
              <a:ext cx="144" cy="0"/>
            </a:xfrm>
            <a:prstGeom prst="line">
              <a:avLst/>
            </a:prstGeom>
            <a:noFill/>
            <a:ln w="1270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85364" name="Object 10">
            <a:extLst>
              <a:ext uri="{FF2B5EF4-FFF2-40B4-BE49-F238E27FC236}">
                <a16:creationId xmlns:a16="http://schemas.microsoft.com/office/drawing/2014/main" id="{69DC3CD2-7DBB-40AE-B590-677A1C37146C}"/>
              </a:ext>
            </a:extLst>
          </p:cNvPr>
          <p:cNvGraphicFramePr>
            <a:graphicFrameLocks/>
          </p:cNvGraphicFramePr>
          <p:nvPr/>
        </p:nvGraphicFramePr>
        <p:xfrm>
          <a:off x="4845050" y="2274888"/>
          <a:ext cx="351313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49" r:id="rId26" imgW="3037320" imgH="346680" progId="Equation.3">
                  <p:embed/>
                </p:oleObj>
              </mc:Choice>
              <mc:Fallback>
                <p:oleObj r:id="rId26" imgW="3037320" imgH="346680" progId="Equation.3">
                  <p:embed/>
                  <p:pic>
                    <p:nvPicPr>
                      <p:cNvPr id="185364" name="Object 10">
                        <a:extLst>
                          <a:ext uri="{FF2B5EF4-FFF2-40B4-BE49-F238E27FC236}">
                            <a16:creationId xmlns:a16="http://schemas.microsoft.com/office/drawing/2014/main" id="{69DC3CD2-7DBB-40AE-B590-677A1C37146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050" y="2274888"/>
                        <a:ext cx="3513138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65" name="Line 21">
            <a:extLst>
              <a:ext uri="{FF2B5EF4-FFF2-40B4-BE49-F238E27FC236}">
                <a16:creationId xmlns:a16="http://schemas.microsoft.com/office/drawing/2014/main" id="{B67E50EF-6034-47E8-A930-4C1345FD96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8513" y="3032125"/>
            <a:ext cx="0" cy="30480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5366" name="Text Box 22">
            <a:extLst>
              <a:ext uri="{FF2B5EF4-FFF2-40B4-BE49-F238E27FC236}">
                <a16:creationId xmlns:a16="http://schemas.microsoft.com/office/drawing/2014/main" id="{71A3E363-3916-4BBD-A99D-C962D9BCC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270827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hlink"/>
                </a:solidFill>
              </a:rPr>
              <a:t>z</a:t>
            </a:r>
          </a:p>
        </p:txBody>
      </p:sp>
      <p:graphicFrame>
        <p:nvGraphicFramePr>
          <p:cNvPr id="31766" name="Object 11">
            <a:extLst>
              <a:ext uri="{FF2B5EF4-FFF2-40B4-BE49-F238E27FC236}">
                <a16:creationId xmlns:a16="http://schemas.microsoft.com/office/drawing/2014/main" id="{0541AEC1-CA15-4F55-9CBC-355530AC25E9}"/>
              </a:ext>
            </a:extLst>
          </p:cNvPr>
          <p:cNvGraphicFramePr>
            <a:graphicFrameLocks/>
          </p:cNvGraphicFramePr>
          <p:nvPr/>
        </p:nvGraphicFramePr>
        <p:xfrm>
          <a:off x="4159250" y="982663"/>
          <a:ext cx="300513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50" r:id="rId28" imgW="2596320" imgH="379440" progId="Equation.3">
                  <p:embed/>
                </p:oleObj>
              </mc:Choice>
              <mc:Fallback>
                <p:oleObj r:id="rId28" imgW="2596320" imgH="379440" progId="Equation.3">
                  <p:embed/>
                  <p:pic>
                    <p:nvPicPr>
                      <p:cNvPr id="31766" name="Object 11">
                        <a:extLst>
                          <a:ext uri="{FF2B5EF4-FFF2-40B4-BE49-F238E27FC236}">
                            <a16:creationId xmlns:a16="http://schemas.microsoft.com/office/drawing/2014/main" id="{0541AEC1-CA15-4F55-9CBC-355530AC25E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0" y="982663"/>
                        <a:ext cx="3005138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7" name="Rectangle 24">
            <a:extLst>
              <a:ext uri="{FF2B5EF4-FFF2-40B4-BE49-F238E27FC236}">
                <a16:creationId xmlns:a16="http://schemas.microsoft.com/office/drawing/2014/main" id="{F88F0C70-83F0-4305-B100-8ED94A9E1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982663"/>
            <a:ext cx="1355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rgbClr val="66FFFF"/>
                </a:solidFill>
              </a:rPr>
              <a:t>L</a:t>
            </a:r>
            <a:r>
              <a:rPr lang="en-US" altLang="zh-CN" i="1">
                <a:solidFill>
                  <a:srgbClr val="99FFCC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的大小</a:t>
            </a:r>
          </a:p>
        </p:txBody>
      </p:sp>
      <p:sp>
        <p:nvSpPr>
          <p:cNvPr id="31768" name="Line 25">
            <a:extLst>
              <a:ext uri="{FF2B5EF4-FFF2-40B4-BE49-F238E27FC236}">
                <a16:creationId xmlns:a16="http://schemas.microsoft.com/office/drawing/2014/main" id="{979F804C-D95E-43EE-8FD7-8D44E0B681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00188" y="1042988"/>
            <a:ext cx="200025" cy="6350"/>
          </a:xfrm>
          <a:prstGeom prst="line">
            <a:avLst/>
          </a:prstGeom>
          <a:noFill/>
          <a:ln w="12700">
            <a:solidFill>
              <a:srgbClr val="00FFFF"/>
            </a:solidFill>
            <a:round/>
            <a:headEnd/>
            <a:tailEnd type="triangle" w="sm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1769" name="Group 26">
            <a:extLst>
              <a:ext uri="{FF2B5EF4-FFF2-40B4-BE49-F238E27FC236}">
                <a16:creationId xmlns:a16="http://schemas.microsoft.com/office/drawing/2014/main" id="{C081E6D8-7DD3-4890-9B96-349EB60E82A6}"/>
              </a:ext>
            </a:extLst>
          </p:cNvPr>
          <p:cNvGrpSpPr>
            <a:grpSpLocks/>
          </p:cNvGrpSpPr>
          <p:nvPr/>
        </p:nvGrpSpPr>
        <p:grpSpPr bwMode="auto">
          <a:xfrm>
            <a:off x="315913" y="306388"/>
            <a:ext cx="6399212" cy="457200"/>
            <a:chOff x="614" y="3290"/>
            <a:chExt cx="4031" cy="288"/>
          </a:xfrm>
        </p:grpSpPr>
        <p:sp>
          <p:nvSpPr>
            <p:cNvPr id="31770" name="Text Box 27">
              <a:extLst>
                <a:ext uri="{FF2B5EF4-FFF2-40B4-BE49-F238E27FC236}">
                  <a16:creationId xmlns:a16="http://schemas.microsoft.com/office/drawing/2014/main" id="{7A25F169-FBBA-4804-B83A-C8658B2CB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" y="3290"/>
              <a:ext cx="40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>
                  <a:solidFill>
                    <a:srgbClr val="FFFF00"/>
                  </a:solidFill>
                </a:rPr>
                <a:t>例如</a:t>
              </a:r>
              <a:r>
                <a:rPr lang="zh-CN" altLang="en-US">
                  <a:solidFill>
                    <a:srgbClr val="FFCC66"/>
                  </a:solidFill>
                </a:rPr>
                <a:t>    </a:t>
              </a:r>
              <a:r>
                <a:rPr lang="en-US" altLang="zh-CN" i="1">
                  <a:solidFill>
                    <a:srgbClr val="66FFFF"/>
                  </a:solidFill>
                </a:rPr>
                <a:t>l </a:t>
              </a:r>
              <a:r>
                <a:rPr lang="en-US" altLang="zh-CN">
                  <a:solidFill>
                    <a:srgbClr val="66FFFF"/>
                  </a:solidFill>
                </a:rPr>
                <a:t>= 2</a:t>
              </a:r>
              <a:r>
                <a:rPr lang="en-US" altLang="zh-CN">
                  <a:solidFill>
                    <a:srgbClr val="FFCC66"/>
                  </a:solidFill>
                </a:rPr>
                <a:t>  </a:t>
              </a:r>
              <a:r>
                <a:rPr lang="zh-CN" altLang="en-US">
                  <a:solidFill>
                    <a:schemeClr val="bg1"/>
                  </a:solidFill>
                </a:rPr>
                <a:t>电子角动量的大小及空间取向 ？</a:t>
              </a:r>
            </a:p>
          </p:txBody>
        </p:sp>
        <p:sp>
          <p:nvSpPr>
            <p:cNvPr id="31771" name="Line 28">
              <a:extLst>
                <a:ext uri="{FF2B5EF4-FFF2-40B4-BE49-F238E27FC236}">
                  <a16:creationId xmlns:a16="http://schemas.microsoft.com/office/drawing/2014/main" id="{0EE1355A-E2F3-4C9A-94D1-2778DEE34D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3312"/>
              <a:ext cx="14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29">
            <a:extLst>
              <a:ext uri="{FF2B5EF4-FFF2-40B4-BE49-F238E27FC236}">
                <a16:creationId xmlns:a16="http://schemas.microsoft.com/office/drawing/2014/main" id="{DDE4E0F2-7929-49ED-B2E1-66DB069E3086}"/>
              </a:ext>
            </a:extLst>
          </p:cNvPr>
          <p:cNvGrpSpPr>
            <a:grpSpLocks/>
          </p:cNvGrpSpPr>
          <p:nvPr/>
        </p:nvGrpSpPr>
        <p:grpSpPr bwMode="auto">
          <a:xfrm>
            <a:off x="6054725" y="2827338"/>
            <a:ext cx="1544638" cy="2784475"/>
            <a:chOff x="3814" y="1781"/>
            <a:chExt cx="973" cy="1754"/>
          </a:xfrm>
        </p:grpSpPr>
        <p:pic>
          <p:nvPicPr>
            <p:cNvPr id="31773" name="Picture 30" descr="角动量空间量子化1">
              <a:extLst>
                <a:ext uri="{FF2B5EF4-FFF2-40B4-BE49-F238E27FC236}">
                  <a16:creationId xmlns:a16="http://schemas.microsoft.com/office/drawing/2014/main" id="{6114A94F-63BF-4080-847C-CCEE7C36F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clrChange>
                <a:clrFrom>
                  <a:srgbClr val="326699"/>
                </a:clrFrom>
                <a:clrTo>
                  <a:srgbClr val="32669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" y="1855"/>
              <a:ext cx="909" cy="1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1774" name="Object 12">
              <a:extLst>
                <a:ext uri="{FF2B5EF4-FFF2-40B4-BE49-F238E27FC236}">
                  <a16:creationId xmlns:a16="http://schemas.microsoft.com/office/drawing/2014/main" id="{145A0C7C-7673-4573-A0AE-5918E2B6EE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50" y="2233"/>
            <a:ext cx="109" cy="1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051" r:id="rId31" imgW="171000" imgH="247680" progId="Equation.3">
                    <p:embed/>
                  </p:oleObj>
                </mc:Choice>
                <mc:Fallback>
                  <p:oleObj r:id="rId31" imgW="171000" imgH="247680" progId="Equation.3">
                    <p:embed/>
                    <p:pic>
                      <p:nvPicPr>
                        <p:cNvPr id="31774" name="Object 12">
                          <a:extLst>
                            <a:ext uri="{FF2B5EF4-FFF2-40B4-BE49-F238E27FC236}">
                              <a16:creationId xmlns:a16="http://schemas.microsoft.com/office/drawing/2014/main" id="{145A0C7C-7673-4573-A0AE-5918E2B6EE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0" y="2233"/>
                          <a:ext cx="109" cy="1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75" name="Text Box 32">
              <a:extLst>
                <a:ext uri="{FF2B5EF4-FFF2-40B4-BE49-F238E27FC236}">
                  <a16:creationId xmlns:a16="http://schemas.microsoft.com/office/drawing/2014/main" id="{D5AE9750-6E6F-4522-B7DD-DB35D41BE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8" y="1781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schemeClr val="hlink"/>
                  </a:solidFill>
                </a:rPr>
                <a:t>z</a:t>
              </a:r>
            </a:p>
          </p:txBody>
        </p:sp>
        <p:graphicFrame>
          <p:nvGraphicFramePr>
            <p:cNvPr id="31776" name="Object 13">
              <a:extLst>
                <a:ext uri="{FF2B5EF4-FFF2-40B4-BE49-F238E27FC236}">
                  <a16:creationId xmlns:a16="http://schemas.microsoft.com/office/drawing/2014/main" id="{DD42F943-34C2-4B34-9867-188635A5AD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14" y="3048"/>
            <a:ext cx="245" cy="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052" r:id="rId33" imgW="402480" imgH="247680" progId="Equation.3">
                    <p:embed/>
                  </p:oleObj>
                </mc:Choice>
                <mc:Fallback>
                  <p:oleObj r:id="rId33" imgW="402480" imgH="247680" progId="Equation.3">
                    <p:embed/>
                    <p:pic>
                      <p:nvPicPr>
                        <p:cNvPr id="31776" name="Object 13">
                          <a:extLst>
                            <a:ext uri="{FF2B5EF4-FFF2-40B4-BE49-F238E27FC236}">
                              <a16:creationId xmlns:a16="http://schemas.microsoft.com/office/drawing/2014/main" id="{DD42F943-34C2-4B34-9867-188635A5AD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4" y="3048"/>
                          <a:ext cx="245" cy="1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7" name="Object 14">
              <a:extLst>
                <a:ext uri="{FF2B5EF4-FFF2-40B4-BE49-F238E27FC236}">
                  <a16:creationId xmlns:a16="http://schemas.microsoft.com/office/drawing/2014/main" id="{9F48B403-12FA-49E3-A6FB-23D9F2FE0A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3" y="2631"/>
            <a:ext cx="106" cy="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6053" r:id="rId35" imgW="159840" imgH="258480" progId="Equation.3">
                    <p:embed/>
                  </p:oleObj>
                </mc:Choice>
                <mc:Fallback>
                  <p:oleObj r:id="rId35" imgW="159840" imgH="258480" progId="Equation.3">
                    <p:embed/>
                    <p:pic>
                      <p:nvPicPr>
                        <p:cNvPr id="31777" name="Object 14">
                          <a:extLst>
                            <a:ext uri="{FF2B5EF4-FFF2-40B4-BE49-F238E27FC236}">
                              <a16:creationId xmlns:a16="http://schemas.microsoft.com/office/drawing/2014/main" id="{9F48B403-12FA-49E3-A6FB-23D9F2FE0A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2631"/>
                          <a:ext cx="106" cy="1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778" name="Line 35">
              <a:extLst>
                <a:ext uri="{FF2B5EF4-FFF2-40B4-BE49-F238E27FC236}">
                  <a16:creationId xmlns:a16="http://schemas.microsoft.com/office/drawing/2014/main" id="{7B77AEB5-E2EF-45B8-8D3A-142AC2D57A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5" y="1933"/>
              <a:ext cx="0" cy="137"/>
            </a:xfrm>
            <a:prstGeom prst="line">
              <a:avLst/>
            </a:prstGeom>
            <a:noFill/>
            <a:ln w="9525">
              <a:solidFill>
                <a:srgbClr val="CC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1779" name="灯片编号占位符 1">
            <a:extLst>
              <a:ext uri="{FF2B5EF4-FFF2-40B4-BE49-F238E27FC236}">
                <a16:creationId xmlns:a16="http://schemas.microsoft.com/office/drawing/2014/main" id="{473CA88C-3FA0-4594-8EE3-AFD2C8CFE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594F640-AFE0-474B-90B0-77133C213A9F}" type="slidenum">
              <a:rPr lang="en-US" altLang="zh-CN" b="0">
                <a:solidFill>
                  <a:srgbClr val="FF00FF"/>
                </a:solidFill>
              </a:rPr>
              <a:pPr/>
              <a:t>31</a:t>
            </a:fld>
            <a:r>
              <a:rPr lang="en-US" altLang="zh-CN" b="0">
                <a:solidFill>
                  <a:srgbClr val="FF00FF"/>
                </a:solidFill>
              </a:rPr>
              <a:t>/22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5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5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8" dur="50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5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5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85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185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5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85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>
            <a:extLst>
              <a:ext uri="{FF2B5EF4-FFF2-40B4-BE49-F238E27FC236}">
                <a16:creationId xmlns:a16="http://schemas.microsoft.com/office/drawing/2014/main" id="{8FEB6617-B9D9-44C8-8B03-372B3EA08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479425"/>
            <a:ext cx="7721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一维无限深势阱中的粒子</a:t>
            </a:r>
            <a:r>
              <a:rPr lang="zh-CN" altLang="en-US" sz="280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（驻波角度） </a:t>
            </a:r>
          </a:p>
        </p:txBody>
      </p:sp>
      <p:grpSp>
        <p:nvGrpSpPr>
          <p:cNvPr id="7" name="组合 18">
            <a:extLst>
              <a:ext uri="{FF2B5EF4-FFF2-40B4-BE49-F238E27FC236}">
                <a16:creationId xmlns:a16="http://schemas.microsoft.com/office/drawing/2014/main" id="{B5F36862-F7F2-40CC-AD91-DCFA9CE0F1A7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285875"/>
            <a:ext cx="4008438" cy="3357563"/>
            <a:chOff x="4830772" y="928693"/>
            <a:chExt cx="4008428" cy="3357563"/>
          </a:xfrm>
        </p:grpSpPr>
        <p:sp>
          <p:nvSpPr>
            <p:cNvPr id="35855" name="Rectangle 2">
              <a:extLst>
                <a:ext uri="{FF2B5EF4-FFF2-40B4-BE49-F238E27FC236}">
                  <a16:creationId xmlns:a16="http://schemas.microsoft.com/office/drawing/2014/main" id="{8D5AB7DC-1EF6-45BE-8482-5A5A257B2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750" y="1509718"/>
              <a:ext cx="1524000" cy="2362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856" name="Line 5">
              <a:extLst>
                <a:ext uri="{FF2B5EF4-FFF2-40B4-BE49-F238E27FC236}">
                  <a16:creationId xmlns:a16="http://schemas.microsoft.com/office/drawing/2014/main" id="{688743F1-34E9-4B20-AFB0-A73DBECC2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2100" y="3871918"/>
              <a:ext cx="3086100" cy="0"/>
            </a:xfrm>
            <a:prstGeom prst="line">
              <a:avLst/>
            </a:prstGeom>
            <a:noFill/>
            <a:ln w="9525">
              <a:solidFill>
                <a:srgbClr val="00FF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7" name="Line 6">
              <a:extLst>
                <a:ext uri="{FF2B5EF4-FFF2-40B4-BE49-F238E27FC236}">
                  <a16:creationId xmlns:a16="http://schemas.microsoft.com/office/drawing/2014/main" id="{5A69ABC8-54E8-4E48-B2B2-F95EEF0088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2424118"/>
              <a:ext cx="0" cy="14478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8" name="Line 7">
              <a:extLst>
                <a:ext uri="{FF2B5EF4-FFF2-40B4-BE49-F238E27FC236}">
                  <a16:creationId xmlns:a16="http://schemas.microsoft.com/office/drawing/2014/main" id="{B617D54B-8E5F-453E-B4B8-06F7E37F5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1509718"/>
              <a:ext cx="0" cy="9144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59" name="Line 8">
              <a:extLst>
                <a:ext uri="{FF2B5EF4-FFF2-40B4-BE49-F238E27FC236}">
                  <a16:creationId xmlns:a16="http://schemas.microsoft.com/office/drawing/2014/main" id="{4E50CD2E-B4FF-4F1C-8DA8-DB8A96AB3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4750" y="2424118"/>
              <a:ext cx="0" cy="14478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0" name="Line 9">
              <a:extLst>
                <a:ext uri="{FF2B5EF4-FFF2-40B4-BE49-F238E27FC236}">
                  <a16:creationId xmlns:a16="http://schemas.microsoft.com/office/drawing/2014/main" id="{3999EB08-65E3-4E9D-89B3-319FF17A7F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4750" y="1509718"/>
              <a:ext cx="0" cy="9144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1" name="Text Box 10">
              <a:extLst>
                <a:ext uri="{FF2B5EF4-FFF2-40B4-BE49-F238E27FC236}">
                  <a16:creationId xmlns:a16="http://schemas.microsoft.com/office/drawing/2014/main" id="{EA4FA245-D9E2-4929-A857-88B349E53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1850" y="3567118"/>
              <a:ext cx="387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chemeClr val="hlink"/>
                  </a:solidFill>
                </a:rPr>
                <a:t>x</a:t>
              </a:r>
            </a:p>
          </p:txBody>
        </p:sp>
        <p:sp>
          <p:nvSpPr>
            <p:cNvPr id="35862" name="Text Box 11">
              <a:extLst>
                <a:ext uri="{FF2B5EF4-FFF2-40B4-BE49-F238E27FC236}">
                  <a16:creationId xmlns:a16="http://schemas.microsoft.com/office/drawing/2014/main" id="{93FC107C-4BA8-4A59-80E4-1F8588CF0D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3275" y="3829056"/>
              <a:ext cx="1784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hlink"/>
                  </a:solidFill>
                </a:rPr>
                <a:t>0</a:t>
              </a:r>
              <a:r>
                <a:rPr lang="en-US" altLang="zh-CN">
                  <a:solidFill>
                    <a:srgbClr val="FFFF99"/>
                  </a:solidFill>
                </a:rPr>
                <a:t>                 </a:t>
              </a:r>
              <a:r>
                <a:rPr lang="en-US" altLang="zh-CN" i="1">
                  <a:solidFill>
                    <a:schemeClr val="hlink"/>
                  </a:solidFill>
                </a:rPr>
                <a:t>a</a:t>
              </a:r>
            </a:p>
          </p:txBody>
        </p:sp>
        <p:sp>
          <p:nvSpPr>
            <p:cNvPr id="35863" name="Line 12">
              <a:extLst>
                <a:ext uri="{FF2B5EF4-FFF2-40B4-BE49-F238E27FC236}">
                  <a16:creationId xmlns:a16="http://schemas.microsoft.com/office/drawing/2014/main" id="{A7789521-99A2-4E5B-BBC3-F288DBA8D4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48600" y="1233493"/>
              <a:ext cx="0" cy="76200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864" name="Rectangle 13">
              <a:extLst>
                <a:ext uri="{FF2B5EF4-FFF2-40B4-BE49-F238E27FC236}">
                  <a16:creationId xmlns:a16="http://schemas.microsoft.com/office/drawing/2014/main" id="{FCD684EA-38B3-4643-BDD2-D38BD8F27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1027118"/>
              <a:ext cx="971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00CCFF"/>
                  </a:solidFill>
                </a:rPr>
                <a:t>V</a:t>
              </a:r>
              <a:r>
                <a:rPr lang="en-US" altLang="zh-CN">
                  <a:solidFill>
                    <a:srgbClr val="00CCFF"/>
                  </a:solidFill>
                </a:rPr>
                <a:t> ( </a:t>
              </a:r>
              <a:r>
                <a:rPr lang="en-US" altLang="zh-CN" i="1">
                  <a:solidFill>
                    <a:srgbClr val="00CCFF"/>
                  </a:solidFill>
                </a:rPr>
                <a:t>x </a:t>
              </a:r>
              <a:r>
                <a:rPr lang="en-US" altLang="zh-CN">
                  <a:solidFill>
                    <a:srgbClr val="00CCFF"/>
                  </a:solidFill>
                </a:rPr>
                <a:t>)</a:t>
              </a:r>
            </a:p>
          </p:txBody>
        </p:sp>
        <p:sp>
          <p:nvSpPr>
            <p:cNvPr id="35865" name="Text Box 14">
              <a:extLst>
                <a:ext uri="{FF2B5EF4-FFF2-40B4-BE49-F238E27FC236}">
                  <a16:creationId xmlns:a16="http://schemas.microsoft.com/office/drawing/2014/main" id="{9B117180-8603-463F-832E-B7CE2D7D1A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928693"/>
              <a:ext cx="43815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0">
                  <a:solidFill>
                    <a:srgbClr val="FFFF99"/>
                  </a:solidFill>
                  <a:sym typeface="Symbol" panose="05050102010706020507" pitchFamily="18" charset="2"/>
                </a:rPr>
                <a:t></a:t>
              </a:r>
              <a:endParaRPr lang="zh-CN" altLang="en-US" sz="2800" b="0">
                <a:solidFill>
                  <a:srgbClr val="FFFF99"/>
                </a:solidFill>
              </a:endParaRPr>
            </a:p>
          </p:txBody>
        </p:sp>
        <p:sp>
          <p:nvSpPr>
            <p:cNvPr id="35866" name="Text Box 15">
              <a:extLst>
                <a:ext uri="{FF2B5EF4-FFF2-40B4-BE49-F238E27FC236}">
                  <a16:creationId xmlns:a16="http://schemas.microsoft.com/office/drawing/2014/main" id="{8245DB24-03CA-45AF-9B62-8E1D35C3A2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150" y="928693"/>
              <a:ext cx="43815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0">
                  <a:solidFill>
                    <a:srgbClr val="FFFF99"/>
                  </a:solidFill>
                  <a:sym typeface="Symbol" panose="05050102010706020507" pitchFamily="18" charset="2"/>
                </a:rPr>
                <a:t></a:t>
              </a:r>
              <a:endParaRPr lang="zh-CN" altLang="en-US" sz="2800" b="0">
                <a:solidFill>
                  <a:srgbClr val="FFFF99"/>
                </a:solidFill>
              </a:endParaRPr>
            </a:p>
          </p:txBody>
        </p:sp>
        <p:sp>
          <p:nvSpPr>
            <p:cNvPr id="35867" name="Oval 16">
              <a:extLst>
                <a:ext uri="{FF2B5EF4-FFF2-40B4-BE49-F238E27FC236}">
                  <a16:creationId xmlns:a16="http://schemas.microsoft.com/office/drawing/2014/main" id="{90B5661A-91A3-400E-BBB5-D1C1C5464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476506"/>
              <a:ext cx="228600" cy="228600"/>
            </a:xfrm>
            <a:prstGeom prst="ellipse">
              <a:avLst/>
            </a:prstGeom>
            <a:gradFill rotWithShape="0">
              <a:gsLst>
                <a:gs pos="0">
                  <a:srgbClr val="FFFF99"/>
                </a:gs>
                <a:gs pos="100000">
                  <a:srgbClr val="99995C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800" b="0">
                <a:solidFill>
                  <a:srgbClr val="FFFF99"/>
                </a:solidFill>
              </a:endParaRPr>
            </a:p>
          </p:txBody>
        </p:sp>
        <p:graphicFrame>
          <p:nvGraphicFramePr>
            <p:cNvPr id="35868" name="Object 26">
              <a:extLst>
                <a:ext uri="{FF2B5EF4-FFF2-40B4-BE49-F238E27FC236}">
                  <a16:creationId xmlns:a16="http://schemas.microsoft.com/office/drawing/2014/main" id="{14F3F6E0-DE81-4C4E-82B0-AD05392F234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29554" y="2376493"/>
            <a:ext cx="10858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423" name="公式" r:id="rId3" imgW="1181075" imgH="371373" progId="Equation.3">
                    <p:embed/>
                  </p:oleObj>
                </mc:Choice>
                <mc:Fallback>
                  <p:oleObj name="公式" r:id="rId3" imgW="1181075" imgH="371373" progId="Equation.3">
                    <p:embed/>
                    <p:pic>
                      <p:nvPicPr>
                        <p:cNvPr id="35868" name="Object 26">
                          <a:extLst>
                            <a:ext uri="{FF2B5EF4-FFF2-40B4-BE49-F238E27FC236}">
                              <a16:creationId xmlns:a16="http://schemas.microsoft.com/office/drawing/2014/main" id="{14F3F6E0-DE81-4C4E-82B0-AD05392F2345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9554" y="2376493"/>
                          <a:ext cx="108585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869" name="Object 27">
              <a:extLst>
                <a:ext uri="{FF2B5EF4-FFF2-40B4-BE49-F238E27FC236}">
                  <a16:creationId xmlns:a16="http://schemas.microsoft.com/office/drawing/2014/main" id="{A923FC37-1EEC-487D-9522-780392C0DF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30772" y="2395543"/>
            <a:ext cx="10985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4424" name="公式" r:id="rId5" imgW="1181075" imgH="371373" progId="Equation.3">
                    <p:embed/>
                  </p:oleObj>
                </mc:Choice>
                <mc:Fallback>
                  <p:oleObj name="公式" r:id="rId5" imgW="1181075" imgH="371373" progId="Equation.3">
                    <p:embed/>
                    <p:pic>
                      <p:nvPicPr>
                        <p:cNvPr id="35869" name="Object 27">
                          <a:extLst>
                            <a:ext uri="{FF2B5EF4-FFF2-40B4-BE49-F238E27FC236}">
                              <a16:creationId xmlns:a16="http://schemas.microsoft.com/office/drawing/2014/main" id="{A923FC37-1EEC-487D-9522-780392C0DF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772" y="2395543"/>
                          <a:ext cx="1098550" cy="35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70" name="任意多边形 33">
              <a:extLst>
                <a:ext uri="{FF2B5EF4-FFF2-40B4-BE49-F238E27FC236}">
                  <a16:creationId xmlns:a16="http://schemas.microsoft.com/office/drawing/2014/main" id="{50A1A794-0581-450A-B304-E270A9009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2471743"/>
              <a:ext cx="773112" cy="284163"/>
            </a:xfrm>
            <a:custGeom>
              <a:avLst/>
              <a:gdLst>
                <a:gd name="T0" fmla="*/ 0 w 773723"/>
                <a:gd name="T1" fmla="*/ 132236 h 284285"/>
                <a:gd name="T2" fmla="*/ 144249 w 773723"/>
                <a:gd name="T3" fmla="*/ 2886 h 284285"/>
                <a:gd name="T4" fmla="*/ 280014 w 773723"/>
                <a:gd name="T5" fmla="*/ 114987 h 284285"/>
                <a:gd name="T6" fmla="*/ 415776 w 773723"/>
                <a:gd name="T7" fmla="*/ 278846 h 284285"/>
                <a:gd name="T8" fmla="*/ 551542 w 773723"/>
                <a:gd name="T9" fmla="*/ 114987 h 284285"/>
                <a:gd name="T10" fmla="*/ 746699 w 773723"/>
                <a:gd name="T11" fmla="*/ 97742 h 2842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3723"/>
                <a:gd name="T19" fmla="*/ 0 h 284285"/>
                <a:gd name="T20" fmla="*/ 773723 w 773723"/>
                <a:gd name="T21" fmla="*/ 284285 h 2842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3723" h="284285">
                  <a:moveTo>
                    <a:pt x="0" y="134816"/>
                  </a:moveTo>
                  <a:cubicBezTo>
                    <a:pt x="50555" y="70339"/>
                    <a:pt x="101111" y="5862"/>
                    <a:pt x="149469" y="2931"/>
                  </a:cubicBezTo>
                  <a:cubicBezTo>
                    <a:pt x="197827" y="0"/>
                    <a:pt x="243254" y="70339"/>
                    <a:pt x="290146" y="117231"/>
                  </a:cubicBezTo>
                  <a:cubicBezTo>
                    <a:pt x="337038" y="164123"/>
                    <a:pt x="383931" y="284285"/>
                    <a:pt x="430823" y="284285"/>
                  </a:cubicBezTo>
                  <a:cubicBezTo>
                    <a:pt x="477715" y="284285"/>
                    <a:pt x="514350" y="148004"/>
                    <a:pt x="571500" y="117231"/>
                  </a:cubicBezTo>
                  <a:cubicBezTo>
                    <a:pt x="628650" y="86458"/>
                    <a:pt x="701186" y="93052"/>
                    <a:pt x="773723" y="99647"/>
                  </a:cubicBezTo>
                </a:path>
              </a:pathLst>
            </a:custGeom>
            <a:noFill/>
            <a:ln w="12700" algn="ctr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3EEE57D6-6D1E-4637-93B5-0F0596742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1252538"/>
            <a:ext cx="4643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粒子被束缚在一维无限深势阱中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663073A-B3BE-4E28-AE49-C1E5B8EDA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1928813"/>
            <a:ext cx="4643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粒子定态波函数具有驻波形式</a:t>
            </a:r>
          </a:p>
        </p:txBody>
      </p:sp>
      <p:sp>
        <p:nvSpPr>
          <p:cNvPr id="23" name="任意多边形 22">
            <a:extLst>
              <a:ext uri="{FF2B5EF4-FFF2-40B4-BE49-F238E27FC236}">
                <a16:creationId xmlns:a16="http://schemas.microsoft.com/office/drawing/2014/main" id="{2A29B02F-AB41-4525-BB77-96B1A20EF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154363"/>
            <a:ext cx="300037" cy="1060450"/>
          </a:xfrm>
          <a:custGeom>
            <a:avLst/>
            <a:gdLst>
              <a:gd name="T0" fmla="*/ 516662 w 289983"/>
              <a:gd name="T1" fmla="*/ 0 h 635000"/>
              <a:gd name="T2" fmla="*/ 86740 w 289983"/>
              <a:gd name="T3" fmla="*/ 1397168045 h 635000"/>
              <a:gd name="T4" fmla="*/ 64112 w 289983"/>
              <a:gd name="T5" fmla="*/ 2147483646 h 635000"/>
              <a:gd name="T6" fmla="*/ 471410 w 289983"/>
              <a:gd name="T7" fmla="*/ 2147483646 h 635000"/>
              <a:gd name="T8" fmla="*/ 471410 w 289983"/>
              <a:gd name="T9" fmla="*/ 2147483646 h 635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9983"/>
              <a:gd name="T16" fmla="*/ 0 h 635000"/>
              <a:gd name="T17" fmla="*/ 289983 w 289983"/>
              <a:gd name="T18" fmla="*/ 635000 h 635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9983" h="635000">
                <a:moveTo>
                  <a:pt x="289983" y="0"/>
                </a:moveTo>
                <a:cubicBezTo>
                  <a:pt x="190499" y="78316"/>
                  <a:pt x="91016" y="156633"/>
                  <a:pt x="48683" y="228600"/>
                </a:cubicBezTo>
                <a:cubicBezTo>
                  <a:pt x="6350" y="300567"/>
                  <a:pt x="0" y="364067"/>
                  <a:pt x="35983" y="431800"/>
                </a:cubicBezTo>
                <a:cubicBezTo>
                  <a:pt x="71966" y="499533"/>
                  <a:pt x="264583" y="635000"/>
                  <a:pt x="264583" y="635000"/>
                </a:cubicBezTo>
              </a:path>
            </a:pathLst>
          </a:custGeom>
          <a:noFill/>
          <a:ln w="3175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2" name="Object 21">
            <a:extLst>
              <a:ext uri="{FF2B5EF4-FFF2-40B4-BE49-F238E27FC236}">
                <a16:creationId xmlns:a16="http://schemas.microsoft.com/office/drawing/2014/main" id="{7DA50E73-DBC2-4E12-AD99-7CA00B89B3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25" y="2671763"/>
          <a:ext cx="310197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25" name="公式" r:id="rId7" imgW="1314412" imgH="371373" progId="Equation.3">
                  <p:embed/>
                </p:oleObj>
              </mc:Choice>
              <mc:Fallback>
                <p:oleObj name="公式" r:id="rId7" imgW="1314412" imgH="371373" progId="Equation.3">
                  <p:embed/>
                  <p:pic>
                    <p:nvPicPr>
                      <p:cNvPr id="2" name="Object 21">
                        <a:extLst>
                          <a:ext uri="{FF2B5EF4-FFF2-40B4-BE49-F238E27FC236}">
                            <a16:creationId xmlns:a16="http://schemas.microsoft.com/office/drawing/2014/main" id="{7DA50E73-DBC2-4E12-AD99-7CA00B89B3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2671763"/>
                        <a:ext cx="310197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2">
            <a:extLst>
              <a:ext uri="{FF2B5EF4-FFF2-40B4-BE49-F238E27FC236}">
                <a16:creationId xmlns:a16="http://schemas.microsoft.com/office/drawing/2014/main" id="{72CBC956-60D5-4EAC-B85F-9DDF8DF874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50" y="3786188"/>
          <a:ext cx="13303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26" name="公式" r:id="rId9" imgW="552310" imgH="371373" progId="Equation.3">
                  <p:embed/>
                </p:oleObj>
              </mc:Choice>
              <mc:Fallback>
                <p:oleObj name="公式" r:id="rId9" imgW="552310" imgH="371373" progId="Equation.3">
                  <p:embed/>
                  <p:pic>
                    <p:nvPicPr>
                      <p:cNvPr id="3" name="Object 22">
                        <a:extLst>
                          <a:ext uri="{FF2B5EF4-FFF2-40B4-BE49-F238E27FC236}">
                            <a16:creationId xmlns:a16="http://schemas.microsoft.com/office/drawing/2014/main" id="{72CBC956-60D5-4EAC-B85F-9DDF8DF874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3786188"/>
                        <a:ext cx="13303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3">
            <a:extLst>
              <a:ext uri="{FF2B5EF4-FFF2-40B4-BE49-F238E27FC236}">
                <a16:creationId xmlns:a16="http://schemas.microsoft.com/office/drawing/2014/main" id="{8069CB2E-7083-47E9-900B-4F5DC897BA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86063" y="3786188"/>
          <a:ext cx="1063625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27" name="公式" r:id="rId11" imgW="438239" imgH="371373" progId="Equation.3">
                  <p:embed/>
                </p:oleObj>
              </mc:Choice>
              <mc:Fallback>
                <p:oleObj name="公式" r:id="rId11" imgW="438239" imgH="371373" progId="Equation.3">
                  <p:embed/>
                  <p:pic>
                    <p:nvPicPr>
                      <p:cNvPr id="4" name="Object 23">
                        <a:extLst>
                          <a:ext uri="{FF2B5EF4-FFF2-40B4-BE49-F238E27FC236}">
                            <a16:creationId xmlns:a16="http://schemas.microsoft.com/office/drawing/2014/main" id="{8069CB2E-7083-47E9-900B-4F5DC897BA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3786188"/>
                        <a:ext cx="1063625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右大括号 26">
            <a:extLst>
              <a:ext uri="{FF2B5EF4-FFF2-40B4-BE49-F238E27FC236}">
                <a16:creationId xmlns:a16="http://schemas.microsoft.com/office/drawing/2014/main" id="{7981DE64-155D-45E5-AAC1-E4B4063BDCC2}"/>
              </a:ext>
            </a:extLst>
          </p:cNvPr>
          <p:cNvSpPr>
            <a:spLocks/>
          </p:cNvSpPr>
          <p:nvPr/>
        </p:nvSpPr>
        <p:spPr bwMode="auto">
          <a:xfrm rot="5400000">
            <a:off x="2035969" y="3893344"/>
            <a:ext cx="500062" cy="2286000"/>
          </a:xfrm>
          <a:prstGeom prst="rightBrace">
            <a:avLst>
              <a:gd name="adj1" fmla="val 36783"/>
              <a:gd name="adj2" fmla="val 61111"/>
            </a:avLst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graphicFrame>
        <p:nvGraphicFramePr>
          <p:cNvPr id="5" name="Object 24">
            <a:extLst>
              <a:ext uri="{FF2B5EF4-FFF2-40B4-BE49-F238E27FC236}">
                <a16:creationId xmlns:a16="http://schemas.microsoft.com/office/drawing/2014/main" id="{B94AE834-EC0A-486F-8DAD-8BCE552441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2850" y="5427663"/>
          <a:ext cx="1358900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28" name="公式" r:id="rId13" imgW="562096" imgH="371373" progId="Equation.3">
                  <p:embed/>
                </p:oleObj>
              </mc:Choice>
              <mc:Fallback>
                <p:oleObj name="公式" r:id="rId13" imgW="562096" imgH="371373" progId="Equation.3">
                  <p:embed/>
                  <p:pic>
                    <p:nvPicPr>
                      <p:cNvPr id="5" name="Object 24">
                        <a:extLst>
                          <a:ext uri="{FF2B5EF4-FFF2-40B4-BE49-F238E27FC236}">
                            <a16:creationId xmlns:a16="http://schemas.microsoft.com/office/drawing/2014/main" id="{B94AE834-EC0A-486F-8DAD-8BCE552441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5427663"/>
                        <a:ext cx="1358900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5">
            <a:extLst>
              <a:ext uri="{FF2B5EF4-FFF2-40B4-BE49-F238E27FC236}">
                <a16:creationId xmlns:a16="http://schemas.microsoft.com/office/drawing/2014/main" id="{3067B0A7-34A2-4FF4-BAA6-291D830DB7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8850" y="5399088"/>
          <a:ext cx="478790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429" name="公式" r:id="rId15" imgW="2038286" imgH="400152" progId="Equation.3">
                  <p:embed/>
                </p:oleObj>
              </mc:Choice>
              <mc:Fallback>
                <p:oleObj name="公式" r:id="rId15" imgW="2038286" imgH="400152" progId="Equation.3">
                  <p:embed/>
                  <p:pic>
                    <p:nvPicPr>
                      <p:cNvPr id="6" name="Object 25">
                        <a:extLst>
                          <a:ext uri="{FF2B5EF4-FFF2-40B4-BE49-F238E27FC236}">
                            <a16:creationId xmlns:a16="http://schemas.microsoft.com/office/drawing/2014/main" id="{3067B0A7-34A2-4FF4-BAA6-291D830DB7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8850" y="5399088"/>
                        <a:ext cx="478790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右箭头 29">
            <a:extLst>
              <a:ext uri="{FF2B5EF4-FFF2-40B4-BE49-F238E27FC236}">
                <a16:creationId xmlns:a16="http://schemas.microsoft.com/office/drawing/2014/main" id="{F26EDC2B-E0F2-4C20-B6C8-FB77FBD84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5784850"/>
            <a:ext cx="714375" cy="285750"/>
          </a:xfrm>
          <a:prstGeom prst="rightArrow">
            <a:avLst>
              <a:gd name="adj1" fmla="val 50000"/>
              <a:gd name="adj2" fmla="val 9063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35854" name="灯片编号占位符 1">
            <a:extLst>
              <a:ext uri="{FF2B5EF4-FFF2-40B4-BE49-F238E27FC236}">
                <a16:creationId xmlns:a16="http://schemas.microsoft.com/office/drawing/2014/main" id="{9065739A-07F5-48A2-8F22-FCB88A6508BD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BBA527B-1381-4DDA-9AC0-2377207FD2EE}" type="slidenum">
              <a:rPr lang="en-US" altLang="zh-CN" b="0">
                <a:solidFill>
                  <a:srgbClr val="FF00FF"/>
                </a:solidFill>
              </a:rPr>
              <a:pPr eaLnBrk="1" hangingPunct="1"/>
              <a:t>4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20" grpId="0"/>
      <p:bldP spid="21" grpId="0"/>
      <p:bldP spid="27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>
            <a:extLst>
              <a:ext uri="{FF2B5EF4-FFF2-40B4-BE49-F238E27FC236}">
                <a16:creationId xmlns:a16="http://schemas.microsoft.com/office/drawing/2014/main" id="{256E38CC-D44F-40CD-B5B6-6505564A0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479425"/>
            <a:ext cx="87217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一维无限深势阱中的粒子</a:t>
            </a:r>
            <a:r>
              <a:rPr lang="zh-CN" altLang="en-US" sz="280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（不确定关系</a:t>
            </a:r>
            <a:r>
              <a:rPr lang="zh-CN" altLang="en-US" sz="2800">
                <a:solidFill>
                  <a:srgbClr val="FF0000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估算</a:t>
            </a:r>
            <a:r>
              <a:rPr lang="zh-CN" altLang="en-US" sz="2800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基态能量） </a:t>
            </a:r>
          </a:p>
        </p:txBody>
      </p:sp>
      <p:grpSp>
        <p:nvGrpSpPr>
          <p:cNvPr id="6" name="组合 18">
            <a:extLst>
              <a:ext uri="{FF2B5EF4-FFF2-40B4-BE49-F238E27FC236}">
                <a16:creationId xmlns:a16="http://schemas.microsoft.com/office/drawing/2014/main" id="{299DCD99-DC83-43EF-B0EF-9348D4381E40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143000"/>
            <a:ext cx="4008438" cy="3357563"/>
            <a:chOff x="4830772" y="928693"/>
            <a:chExt cx="4008428" cy="3357563"/>
          </a:xfrm>
        </p:grpSpPr>
        <p:sp>
          <p:nvSpPr>
            <p:cNvPr id="36874" name="Rectangle 2">
              <a:extLst>
                <a:ext uri="{FF2B5EF4-FFF2-40B4-BE49-F238E27FC236}">
                  <a16:creationId xmlns:a16="http://schemas.microsoft.com/office/drawing/2014/main" id="{D987FA8A-3095-47F4-B431-2152AF39A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750" y="1509718"/>
              <a:ext cx="1524000" cy="2362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875" name="Line 5">
              <a:extLst>
                <a:ext uri="{FF2B5EF4-FFF2-40B4-BE49-F238E27FC236}">
                  <a16:creationId xmlns:a16="http://schemas.microsoft.com/office/drawing/2014/main" id="{9FA14661-41C6-408D-8B7D-7B3BDE7B8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2100" y="3871918"/>
              <a:ext cx="3086100" cy="0"/>
            </a:xfrm>
            <a:prstGeom prst="line">
              <a:avLst/>
            </a:prstGeom>
            <a:noFill/>
            <a:ln w="9525">
              <a:solidFill>
                <a:srgbClr val="00FF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6" name="Line 6">
              <a:extLst>
                <a:ext uri="{FF2B5EF4-FFF2-40B4-BE49-F238E27FC236}">
                  <a16:creationId xmlns:a16="http://schemas.microsoft.com/office/drawing/2014/main" id="{9E148AB8-D176-4F53-926C-5B098884D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2424118"/>
              <a:ext cx="0" cy="14478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7" name="Line 7">
              <a:extLst>
                <a:ext uri="{FF2B5EF4-FFF2-40B4-BE49-F238E27FC236}">
                  <a16:creationId xmlns:a16="http://schemas.microsoft.com/office/drawing/2014/main" id="{4A99DABB-D225-4D16-89ED-76322FCE54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19800" y="1509718"/>
              <a:ext cx="0" cy="9144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8" name="Line 8">
              <a:extLst>
                <a:ext uri="{FF2B5EF4-FFF2-40B4-BE49-F238E27FC236}">
                  <a16:creationId xmlns:a16="http://schemas.microsoft.com/office/drawing/2014/main" id="{B9DE7903-34B3-4AE8-B313-D0A09870E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4750" y="2424118"/>
              <a:ext cx="0" cy="14478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79" name="Line 9">
              <a:extLst>
                <a:ext uri="{FF2B5EF4-FFF2-40B4-BE49-F238E27FC236}">
                  <a16:creationId xmlns:a16="http://schemas.microsoft.com/office/drawing/2014/main" id="{63F31FA2-3EBA-47E8-A68A-02AB26547D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24750" y="1509718"/>
              <a:ext cx="0" cy="91440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0" name="Text Box 10">
              <a:extLst>
                <a:ext uri="{FF2B5EF4-FFF2-40B4-BE49-F238E27FC236}">
                  <a16:creationId xmlns:a16="http://schemas.microsoft.com/office/drawing/2014/main" id="{EDF666D5-8880-46DD-A72E-ED2251C93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1850" y="3567118"/>
              <a:ext cx="387350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3200" i="1">
                  <a:solidFill>
                    <a:schemeClr val="hlink"/>
                  </a:solidFill>
                </a:rPr>
                <a:t>x</a:t>
              </a:r>
            </a:p>
          </p:txBody>
        </p:sp>
        <p:sp>
          <p:nvSpPr>
            <p:cNvPr id="36881" name="Text Box 11">
              <a:extLst>
                <a:ext uri="{FF2B5EF4-FFF2-40B4-BE49-F238E27FC236}">
                  <a16:creationId xmlns:a16="http://schemas.microsoft.com/office/drawing/2014/main" id="{E31336CB-2B49-460F-84CF-A14B535A4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83275" y="3829056"/>
              <a:ext cx="1784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chemeClr val="hlink"/>
                  </a:solidFill>
                </a:rPr>
                <a:t>0</a:t>
              </a:r>
              <a:r>
                <a:rPr lang="en-US" altLang="zh-CN">
                  <a:solidFill>
                    <a:srgbClr val="FFFF99"/>
                  </a:solidFill>
                </a:rPr>
                <a:t>                 </a:t>
              </a:r>
              <a:r>
                <a:rPr lang="en-US" altLang="zh-CN" i="1">
                  <a:solidFill>
                    <a:schemeClr val="hlink"/>
                  </a:solidFill>
                </a:rPr>
                <a:t>a</a:t>
              </a:r>
            </a:p>
          </p:txBody>
        </p:sp>
        <p:sp>
          <p:nvSpPr>
            <p:cNvPr id="36882" name="Line 12">
              <a:extLst>
                <a:ext uri="{FF2B5EF4-FFF2-40B4-BE49-F238E27FC236}">
                  <a16:creationId xmlns:a16="http://schemas.microsoft.com/office/drawing/2014/main" id="{D459E8B4-A933-4C14-BE23-D32135BAA1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848600" y="1233493"/>
              <a:ext cx="0" cy="762000"/>
            </a:xfrm>
            <a:prstGeom prst="lin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883" name="Rectangle 13">
              <a:extLst>
                <a:ext uri="{FF2B5EF4-FFF2-40B4-BE49-F238E27FC236}">
                  <a16:creationId xmlns:a16="http://schemas.microsoft.com/office/drawing/2014/main" id="{36F6BE51-43A1-4A68-8DA1-469391709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8600" y="1027118"/>
              <a:ext cx="9715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rgbClr val="00CCFF"/>
                  </a:solidFill>
                </a:rPr>
                <a:t>V</a:t>
              </a:r>
              <a:r>
                <a:rPr lang="en-US" altLang="zh-CN">
                  <a:solidFill>
                    <a:srgbClr val="00CCFF"/>
                  </a:solidFill>
                </a:rPr>
                <a:t> ( </a:t>
              </a:r>
              <a:r>
                <a:rPr lang="en-US" altLang="zh-CN" i="1">
                  <a:solidFill>
                    <a:srgbClr val="00CCFF"/>
                  </a:solidFill>
                </a:rPr>
                <a:t>x </a:t>
              </a:r>
              <a:r>
                <a:rPr lang="en-US" altLang="zh-CN">
                  <a:solidFill>
                    <a:srgbClr val="00CCFF"/>
                  </a:solidFill>
                </a:rPr>
                <a:t>)</a:t>
              </a:r>
            </a:p>
          </p:txBody>
        </p:sp>
        <p:sp>
          <p:nvSpPr>
            <p:cNvPr id="36884" name="Text Box 14">
              <a:extLst>
                <a:ext uri="{FF2B5EF4-FFF2-40B4-BE49-F238E27FC236}">
                  <a16:creationId xmlns:a16="http://schemas.microsoft.com/office/drawing/2014/main" id="{3896BBC4-1CC5-48BF-AF5F-D52275D62F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928693"/>
              <a:ext cx="43815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0">
                  <a:solidFill>
                    <a:srgbClr val="FFFF99"/>
                  </a:solidFill>
                  <a:sym typeface="Symbol" panose="05050102010706020507" pitchFamily="18" charset="2"/>
                </a:rPr>
                <a:t></a:t>
              </a:r>
              <a:endParaRPr lang="zh-CN" altLang="en-US" sz="2800" b="0">
                <a:solidFill>
                  <a:srgbClr val="FFFF99"/>
                </a:solidFill>
              </a:endParaRPr>
            </a:p>
          </p:txBody>
        </p:sp>
        <p:sp>
          <p:nvSpPr>
            <p:cNvPr id="36885" name="Text Box 15">
              <a:extLst>
                <a:ext uri="{FF2B5EF4-FFF2-40B4-BE49-F238E27FC236}">
                  <a16:creationId xmlns:a16="http://schemas.microsoft.com/office/drawing/2014/main" id="{8562F815-AAB9-4E8A-8707-F9073F315E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6150" y="928693"/>
              <a:ext cx="43815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0">
                  <a:solidFill>
                    <a:srgbClr val="FFFF99"/>
                  </a:solidFill>
                  <a:sym typeface="Symbol" panose="05050102010706020507" pitchFamily="18" charset="2"/>
                </a:rPr>
                <a:t></a:t>
              </a:r>
              <a:endParaRPr lang="zh-CN" altLang="en-US" sz="2800" b="0">
                <a:solidFill>
                  <a:srgbClr val="FFFF99"/>
                </a:solidFill>
              </a:endParaRPr>
            </a:p>
          </p:txBody>
        </p:sp>
        <p:sp>
          <p:nvSpPr>
            <p:cNvPr id="36886" name="Oval 16">
              <a:extLst>
                <a:ext uri="{FF2B5EF4-FFF2-40B4-BE49-F238E27FC236}">
                  <a16:creationId xmlns:a16="http://schemas.microsoft.com/office/drawing/2014/main" id="{D92CE443-ABB4-4F9F-9316-CD20FB426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2476506"/>
              <a:ext cx="228600" cy="228600"/>
            </a:xfrm>
            <a:prstGeom prst="ellipse">
              <a:avLst/>
            </a:prstGeom>
            <a:gradFill rotWithShape="0">
              <a:gsLst>
                <a:gs pos="0">
                  <a:srgbClr val="FFFF99"/>
                </a:gs>
                <a:gs pos="100000">
                  <a:srgbClr val="99995C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2800" b="0">
                <a:solidFill>
                  <a:srgbClr val="FFFF99"/>
                </a:solidFill>
              </a:endParaRPr>
            </a:p>
          </p:txBody>
        </p:sp>
        <p:graphicFrame>
          <p:nvGraphicFramePr>
            <p:cNvPr id="36887" name="Object 26">
              <a:extLst>
                <a:ext uri="{FF2B5EF4-FFF2-40B4-BE49-F238E27FC236}">
                  <a16:creationId xmlns:a16="http://schemas.microsoft.com/office/drawing/2014/main" id="{C4A49F69-E94C-4F7A-B695-CD1BB872384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29554" y="2376493"/>
            <a:ext cx="108585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428" name="公式" r:id="rId3" imgW="1181075" imgH="371373" progId="Equation.3">
                    <p:embed/>
                  </p:oleObj>
                </mc:Choice>
                <mc:Fallback>
                  <p:oleObj name="公式" r:id="rId3" imgW="1181075" imgH="371373" progId="Equation.3">
                    <p:embed/>
                    <p:pic>
                      <p:nvPicPr>
                        <p:cNvPr id="36887" name="Object 26">
                          <a:extLst>
                            <a:ext uri="{FF2B5EF4-FFF2-40B4-BE49-F238E27FC236}">
                              <a16:creationId xmlns:a16="http://schemas.microsoft.com/office/drawing/2014/main" id="{C4A49F69-E94C-4F7A-B695-CD1BB8723842}"/>
                            </a:ext>
                          </a:extLst>
                        </p:cNvPr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9554" y="2376493"/>
                          <a:ext cx="1085850" cy="355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888" name="Object 27">
              <a:extLst>
                <a:ext uri="{FF2B5EF4-FFF2-40B4-BE49-F238E27FC236}">
                  <a16:creationId xmlns:a16="http://schemas.microsoft.com/office/drawing/2014/main" id="{82EC60D0-6868-47C7-A048-221BDD94E8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30772" y="2395543"/>
            <a:ext cx="10985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5429" name="公式" r:id="rId5" imgW="1181075" imgH="371373" progId="Equation.3">
                    <p:embed/>
                  </p:oleObj>
                </mc:Choice>
                <mc:Fallback>
                  <p:oleObj name="公式" r:id="rId5" imgW="1181075" imgH="371373" progId="Equation.3">
                    <p:embed/>
                    <p:pic>
                      <p:nvPicPr>
                        <p:cNvPr id="36888" name="Object 27">
                          <a:extLst>
                            <a:ext uri="{FF2B5EF4-FFF2-40B4-BE49-F238E27FC236}">
                              <a16:creationId xmlns:a16="http://schemas.microsoft.com/office/drawing/2014/main" id="{82EC60D0-6868-47C7-A048-221BDD94E8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30772" y="2395543"/>
                          <a:ext cx="1098550" cy="352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89" name="任意多边形 33">
              <a:extLst>
                <a:ext uri="{FF2B5EF4-FFF2-40B4-BE49-F238E27FC236}">
                  <a16:creationId xmlns:a16="http://schemas.microsoft.com/office/drawing/2014/main" id="{C46CC345-8D4E-4BE7-95F5-569790B32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2471743"/>
              <a:ext cx="773112" cy="284163"/>
            </a:xfrm>
            <a:custGeom>
              <a:avLst/>
              <a:gdLst>
                <a:gd name="T0" fmla="*/ 0 w 773723"/>
                <a:gd name="T1" fmla="*/ 132236 h 284285"/>
                <a:gd name="T2" fmla="*/ 144249 w 773723"/>
                <a:gd name="T3" fmla="*/ 2886 h 284285"/>
                <a:gd name="T4" fmla="*/ 280014 w 773723"/>
                <a:gd name="T5" fmla="*/ 114987 h 284285"/>
                <a:gd name="T6" fmla="*/ 415776 w 773723"/>
                <a:gd name="T7" fmla="*/ 278846 h 284285"/>
                <a:gd name="T8" fmla="*/ 551542 w 773723"/>
                <a:gd name="T9" fmla="*/ 114987 h 284285"/>
                <a:gd name="T10" fmla="*/ 746699 w 773723"/>
                <a:gd name="T11" fmla="*/ 97742 h 2842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73723"/>
                <a:gd name="T19" fmla="*/ 0 h 284285"/>
                <a:gd name="T20" fmla="*/ 773723 w 773723"/>
                <a:gd name="T21" fmla="*/ 284285 h 2842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73723" h="284285">
                  <a:moveTo>
                    <a:pt x="0" y="134816"/>
                  </a:moveTo>
                  <a:cubicBezTo>
                    <a:pt x="50555" y="70339"/>
                    <a:pt x="101111" y="5862"/>
                    <a:pt x="149469" y="2931"/>
                  </a:cubicBezTo>
                  <a:cubicBezTo>
                    <a:pt x="197827" y="0"/>
                    <a:pt x="243254" y="70339"/>
                    <a:pt x="290146" y="117231"/>
                  </a:cubicBezTo>
                  <a:cubicBezTo>
                    <a:pt x="337038" y="164123"/>
                    <a:pt x="383931" y="284285"/>
                    <a:pt x="430823" y="284285"/>
                  </a:cubicBezTo>
                  <a:cubicBezTo>
                    <a:pt x="477715" y="284285"/>
                    <a:pt x="514350" y="148004"/>
                    <a:pt x="571500" y="117231"/>
                  </a:cubicBezTo>
                  <a:cubicBezTo>
                    <a:pt x="628650" y="86458"/>
                    <a:pt x="701186" y="93052"/>
                    <a:pt x="773723" y="99647"/>
                  </a:cubicBezTo>
                </a:path>
              </a:pathLst>
            </a:custGeom>
            <a:noFill/>
            <a:ln w="12700" algn="ctr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9" name="Rectangle 3">
            <a:extLst>
              <a:ext uri="{FF2B5EF4-FFF2-40B4-BE49-F238E27FC236}">
                <a16:creationId xmlns:a16="http://schemas.microsoft.com/office/drawing/2014/main" id="{27B6A2D6-4EC6-4F34-8059-F8C1798A7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1357313"/>
            <a:ext cx="507206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粒子在宽为 </a:t>
            </a:r>
            <a:r>
              <a:rPr lang="en-US" altLang="zh-CN" i="1">
                <a:solidFill>
                  <a:srgbClr val="FFFF00"/>
                </a:solidFill>
                <a:ea typeface="STZhongsong" panose="02010600040101010101" pitchFamily="2" charset="-122"/>
              </a:rPr>
              <a:t>a </a:t>
            </a:r>
            <a:r>
              <a:rPr lang="zh-CN" altLang="en-US">
                <a:solidFill>
                  <a:schemeClr val="bg1"/>
                </a:solidFill>
                <a:latin typeface="STZhongsong" panose="02010600040101010101" pitchFamily="2" charset="-122"/>
                <a:ea typeface="STZhongsong" panose="02010600040101010101" pitchFamily="2" charset="-122"/>
              </a:rPr>
              <a:t>的无限深势阱</a:t>
            </a:r>
          </a:p>
        </p:txBody>
      </p:sp>
      <p:graphicFrame>
        <p:nvGraphicFramePr>
          <p:cNvPr id="2" name="Object 22">
            <a:extLst>
              <a:ext uri="{FF2B5EF4-FFF2-40B4-BE49-F238E27FC236}">
                <a16:creationId xmlns:a16="http://schemas.microsoft.com/office/drawing/2014/main" id="{1D120EC8-C332-48E0-8F22-05B63CF609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4038" y="2236788"/>
          <a:ext cx="10334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30" name="公式" r:id="rId7" imgW="418973" imgH="152468" progId="Equation.3">
                  <p:embed/>
                </p:oleObj>
              </mc:Choice>
              <mc:Fallback>
                <p:oleObj name="公式" r:id="rId7" imgW="418973" imgH="152468" progId="Equation.3">
                  <p:embed/>
                  <p:pic>
                    <p:nvPicPr>
                      <p:cNvPr id="2" name="Object 22">
                        <a:extLst>
                          <a:ext uri="{FF2B5EF4-FFF2-40B4-BE49-F238E27FC236}">
                            <a16:creationId xmlns:a16="http://schemas.microsoft.com/office/drawing/2014/main" id="{1D120EC8-C332-48E0-8F22-05B63CF609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4038" y="2236788"/>
                        <a:ext cx="103346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3">
            <a:extLst>
              <a:ext uri="{FF2B5EF4-FFF2-40B4-BE49-F238E27FC236}">
                <a16:creationId xmlns:a16="http://schemas.microsoft.com/office/drawing/2014/main" id="{58C4AF66-10C9-466D-A487-A62096EDCA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3143250"/>
          <a:ext cx="37242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31" name="公式" r:id="rId9" imgW="1581086" imgH="180941" progId="Equation.3">
                  <p:embed/>
                </p:oleObj>
              </mc:Choice>
              <mc:Fallback>
                <p:oleObj name="公式" r:id="rId9" imgW="1581086" imgH="180941" progId="Equation.3">
                  <p:embed/>
                  <p:pic>
                    <p:nvPicPr>
                      <p:cNvPr id="3" name="Object 23">
                        <a:extLst>
                          <a:ext uri="{FF2B5EF4-FFF2-40B4-BE49-F238E27FC236}">
                            <a16:creationId xmlns:a16="http://schemas.microsoft.com/office/drawing/2014/main" id="{58C4AF66-10C9-466D-A487-A62096EDCA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143250"/>
                        <a:ext cx="37242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24">
            <a:extLst>
              <a:ext uri="{FF2B5EF4-FFF2-40B4-BE49-F238E27FC236}">
                <a16:creationId xmlns:a16="http://schemas.microsoft.com/office/drawing/2014/main" id="{0CC7D60F-360E-4203-B8A4-8E1C5673F5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1463" y="4037013"/>
          <a:ext cx="20383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32" name="公式" r:id="rId11" imgW="857212" imgH="180941" progId="Equation.3">
                  <p:embed/>
                </p:oleObj>
              </mc:Choice>
              <mc:Fallback>
                <p:oleObj name="公式" r:id="rId11" imgW="857212" imgH="180941" progId="Equation.3">
                  <p:embed/>
                  <p:pic>
                    <p:nvPicPr>
                      <p:cNvPr id="4" name="Object 24">
                        <a:extLst>
                          <a:ext uri="{FF2B5EF4-FFF2-40B4-BE49-F238E27FC236}">
                            <a16:creationId xmlns:a16="http://schemas.microsoft.com/office/drawing/2014/main" id="{0CC7D60F-360E-4203-B8A4-8E1C5673F5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463" y="4037013"/>
                        <a:ext cx="20383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5">
            <a:extLst>
              <a:ext uri="{FF2B5EF4-FFF2-40B4-BE49-F238E27FC236}">
                <a16:creationId xmlns:a16="http://schemas.microsoft.com/office/drawing/2014/main" id="{A12DF995-E4BE-4B8E-8C47-9F44983809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5900" y="4941888"/>
          <a:ext cx="310197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33" name="公式" r:id="rId13" imgW="1314412" imgH="409643" progId="Equation.3">
                  <p:embed/>
                </p:oleObj>
              </mc:Choice>
              <mc:Fallback>
                <p:oleObj name="公式" r:id="rId13" imgW="1314412" imgH="409643" progId="Equation.3">
                  <p:embed/>
                  <p:pic>
                    <p:nvPicPr>
                      <p:cNvPr id="5" name="Object 25">
                        <a:extLst>
                          <a:ext uri="{FF2B5EF4-FFF2-40B4-BE49-F238E27FC236}">
                            <a16:creationId xmlns:a16="http://schemas.microsoft.com/office/drawing/2014/main" id="{A12DF995-E4BE-4B8E-8C47-9F44983809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900" y="4941888"/>
                        <a:ext cx="3101975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灯片编号占位符 1">
            <a:extLst>
              <a:ext uri="{FF2B5EF4-FFF2-40B4-BE49-F238E27FC236}">
                <a16:creationId xmlns:a16="http://schemas.microsoft.com/office/drawing/2014/main" id="{1F43044D-3B7D-441F-BD31-E4B015922BAB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E79C987-2A8B-4BE6-8A17-AF765114C382}" type="slidenum">
              <a:rPr lang="en-US" altLang="zh-CN" b="0">
                <a:solidFill>
                  <a:srgbClr val="FF00FF"/>
                </a:solidFill>
              </a:rPr>
              <a:pPr eaLnBrk="1" hangingPunct="1"/>
              <a:t>5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5">
            <a:extLst>
              <a:ext uri="{FF2B5EF4-FFF2-40B4-BE49-F238E27FC236}">
                <a16:creationId xmlns:a16="http://schemas.microsoft.com/office/drawing/2014/main" id="{B5EAC2A5-B566-495B-93D3-606B06CF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49275"/>
            <a:ext cx="4962525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推广</a:t>
            </a:r>
            <a:r>
              <a:rPr lang="en-US" altLang="zh-CN" sz="2800">
                <a:solidFill>
                  <a:srgbClr val="FFFF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1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：</a:t>
            </a:r>
            <a:r>
              <a:rPr lang="en-US" altLang="zh-CN" sz="2800">
                <a:solidFill>
                  <a:srgbClr val="FFFF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  <a:sym typeface="Wingdings" panose="05000000000000000000" pitchFamily="2" charset="2"/>
              </a:rPr>
              <a:t>一维有限深方势阱</a:t>
            </a:r>
            <a:endParaRPr lang="zh-CN" altLang="en-US" sz="2800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grpSp>
        <p:nvGrpSpPr>
          <p:cNvPr id="37891" name="Group 47">
            <a:extLst>
              <a:ext uri="{FF2B5EF4-FFF2-40B4-BE49-F238E27FC236}">
                <a16:creationId xmlns:a16="http://schemas.microsoft.com/office/drawing/2014/main" id="{41548AA6-F27D-4A10-86C8-F992A649B955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1182688"/>
            <a:ext cx="4138612" cy="947737"/>
            <a:chOff x="259" y="1520"/>
            <a:chExt cx="2536" cy="597"/>
          </a:xfrm>
        </p:grpSpPr>
        <p:sp>
          <p:nvSpPr>
            <p:cNvPr id="37918" name="Text Box 48">
              <a:extLst>
                <a:ext uri="{FF2B5EF4-FFF2-40B4-BE49-F238E27FC236}">
                  <a16:creationId xmlns:a16="http://schemas.microsoft.com/office/drawing/2014/main" id="{9E615722-CD50-4D24-96DE-722319D81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1520"/>
              <a:ext cx="226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chemeClr val="hlink"/>
                  </a:solidFill>
                </a:rPr>
                <a:t>V </a:t>
              </a:r>
              <a:r>
                <a:rPr lang="en-US" altLang="zh-CN">
                  <a:solidFill>
                    <a:schemeClr val="hlink"/>
                  </a:solidFill>
                </a:rPr>
                <a:t>(</a:t>
              </a:r>
              <a:r>
                <a:rPr lang="en-US" altLang="zh-CN" i="1">
                  <a:solidFill>
                    <a:schemeClr val="hlink"/>
                  </a:solidFill>
                </a:rPr>
                <a:t>x</a:t>
              </a:r>
              <a:r>
                <a:rPr lang="en-US" altLang="zh-CN">
                  <a:solidFill>
                    <a:schemeClr val="hlink"/>
                  </a:solidFill>
                </a:rPr>
                <a:t>) = 0        </a:t>
              </a:r>
              <a:r>
                <a:rPr lang="en-US" altLang="zh-CN">
                  <a:solidFill>
                    <a:srgbClr val="FFCC66"/>
                  </a:solidFill>
                </a:rPr>
                <a:t> </a:t>
              </a:r>
              <a:r>
                <a:rPr lang="en-US" altLang="zh-CN">
                  <a:solidFill>
                    <a:srgbClr val="66FFFF"/>
                  </a:solidFill>
                </a:rPr>
                <a:t>-</a:t>
              </a:r>
              <a:r>
                <a:rPr lang="en-US" altLang="zh-CN" i="1">
                  <a:solidFill>
                    <a:srgbClr val="66FFFF"/>
                  </a:solidFill>
                </a:rPr>
                <a:t>a</a:t>
              </a:r>
              <a:r>
                <a:rPr lang="en-US" altLang="zh-CN">
                  <a:solidFill>
                    <a:srgbClr val="66FFFF"/>
                  </a:solidFill>
                </a:rPr>
                <a:t>/2 &lt; </a:t>
              </a:r>
              <a:r>
                <a:rPr lang="en-US" altLang="zh-CN" i="1">
                  <a:solidFill>
                    <a:srgbClr val="66FFFF"/>
                  </a:solidFill>
                </a:rPr>
                <a:t>x </a:t>
              </a:r>
              <a:r>
                <a:rPr lang="en-US" altLang="zh-CN">
                  <a:solidFill>
                    <a:srgbClr val="66FFFF"/>
                  </a:solidFill>
                </a:rPr>
                <a:t>&lt; </a:t>
              </a:r>
              <a:r>
                <a:rPr lang="en-US" altLang="zh-CN" i="1">
                  <a:solidFill>
                    <a:srgbClr val="66FFFF"/>
                  </a:solidFill>
                </a:rPr>
                <a:t>a</a:t>
              </a:r>
              <a:r>
                <a:rPr lang="en-US" altLang="zh-CN">
                  <a:solidFill>
                    <a:srgbClr val="66FFFF"/>
                  </a:solidFill>
                </a:rPr>
                <a:t>/2</a:t>
              </a:r>
            </a:p>
          </p:txBody>
        </p:sp>
        <p:sp>
          <p:nvSpPr>
            <p:cNvPr id="37919" name="Text Box 49">
              <a:extLst>
                <a:ext uri="{FF2B5EF4-FFF2-40B4-BE49-F238E27FC236}">
                  <a16:creationId xmlns:a16="http://schemas.microsoft.com/office/drawing/2014/main" id="{123017C0-A752-4103-AB8E-D83A39DA3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" y="1826"/>
              <a:ext cx="24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i="1">
                  <a:solidFill>
                    <a:schemeClr val="hlink"/>
                  </a:solidFill>
                </a:rPr>
                <a:t>V </a:t>
              </a:r>
              <a:r>
                <a:rPr lang="en-US" altLang="zh-CN">
                  <a:solidFill>
                    <a:schemeClr val="hlink"/>
                  </a:solidFill>
                </a:rPr>
                <a:t>(</a:t>
              </a:r>
              <a:r>
                <a:rPr lang="en-US" altLang="zh-CN" i="1">
                  <a:solidFill>
                    <a:schemeClr val="hlink"/>
                  </a:solidFill>
                </a:rPr>
                <a:t>x</a:t>
              </a:r>
              <a:r>
                <a:rPr lang="en-US" altLang="zh-CN">
                  <a:solidFill>
                    <a:schemeClr val="hlink"/>
                  </a:solidFill>
                </a:rPr>
                <a:t>) = </a:t>
              </a:r>
              <a:r>
                <a:rPr lang="en-US" altLang="zh-CN" i="1">
                  <a:solidFill>
                    <a:schemeClr val="hlink"/>
                  </a:solidFill>
                </a:rPr>
                <a:t>V</a:t>
              </a:r>
              <a:r>
                <a:rPr lang="en-US" altLang="zh-CN" baseline="-25000">
                  <a:solidFill>
                    <a:schemeClr val="hlink"/>
                  </a:solidFill>
                </a:rPr>
                <a:t>0</a:t>
              </a:r>
              <a:r>
                <a:rPr lang="en-US" altLang="zh-CN">
                  <a:solidFill>
                    <a:srgbClr val="FFCC66"/>
                  </a:solidFill>
                </a:rPr>
                <a:t>   </a:t>
              </a:r>
              <a:r>
                <a:rPr lang="en-US" altLang="zh-CN" i="1">
                  <a:solidFill>
                    <a:srgbClr val="66FFFF"/>
                  </a:solidFill>
                </a:rPr>
                <a:t>x</a:t>
              </a:r>
              <a:r>
                <a:rPr lang="en-US" altLang="zh-CN">
                  <a:solidFill>
                    <a:srgbClr val="66FFFF"/>
                  </a:solidFill>
                </a:rPr>
                <a:t> &lt; -</a:t>
              </a:r>
              <a:r>
                <a:rPr lang="en-US" altLang="zh-CN" i="1">
                  <a:solidFill>
                    <a:srgbClr val="66FFFF"/>
                  </a:solidFill>
                </a:rPr>
                <a:t>a</a:t>
              </a:r>
              <a:r>
                <a:rPr lang="en-US" altLang="zh-CN">
                  <a:solidFill>
                    <a:srgbClr val="66FFFF"/>
                  </a:solidFill>
                </a:rPr>
                <a:t>/2 </a:t>
              </a:r>
              <a:r>
                <a:rPr lang="zh-CN" altLang="en-US">
                  <a:solidFill>
                    <a:schemeClr val="hlink"/>
                  </a:solidFill>
                </a:rPr>
                <a:t>或</a:t>
              </a:r>
              <a:r>
                <a:rPr lang="zh-CN" altLang="en-US">
                  <a:solidFill>
                    <a:srgbClr val="66FFFF"/>
                  </a:solidFill>
                </a:rPr>
                <a:t> </a:t>
              </a:r>
              <a:r>
                <a:rPr lang="en-US" altLang="zh-CN" i="1">
                  <a:solidFill>
                    <a:srgbClr val="66FFFF"/>
                  </a:solidFill>
                </a:rPr>
                <a:t>x </a:t>
              </a:r>
              <a:r>
                <a:rPr lang="en-US" altLang="zh-CN">
                  <a:solidFill>
                    <a:srgbClr val="66FFFF"/>
                  </a:solidFill>
                </a:rPr>
                <a:t>&gt; </a:t>
              </a:r>
              <a:r>
                <a:rPr lang="en-US" altLang="zh-CN" i="1">
                  <a:solidFill>
                    <a:srgbClr val="66FFFF"/>
                  </a:solidFill>
                </a:rPr>
                <a:t>a</a:t>
              </a:r>
              <a:r>
                <a:rPr lang="en-US" altLang="zh-CN">
                  <a:solidFill>
                    <a:srgbClr val="66FFFF"/>
                  </a:solidFill>
                </a:rPr>
                <a:t>/2</a:t>
              </a:r>
              <a:endParaRPr lang="en-US" altLang="zh-CN" i="1">
                <a:solidFill>
                  <a:srgbClr val="66FFFF"/>
                </a:solidFill>
              </a:endParaRPr>
            </a:p>
          </p:txBody>
        </p:sp>
        <p:sp>
          <p:nvSpPr>
            <p:cNvPr id="37920" name="AutoShape 50">
              <a:extLst>
                <a:ext uri="{FF2B5EF4-FFF2-40B4-BE49-F238E27FC236}">
                  <a16:creationId xmlns:a16="http://schemas.microsoft.com/office/drawing/2014/main" id="{664E7B18-405E-48F3-8B4B-32F3063E7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1584"/>
              <a:ext cx="68" cy="480"/>
            </a:xfrm>
            <a:prstGeom prst="leftBrace">
              <a:avLst>
                <a:gd name="adj1" fmla="val 108333"/>
                <a:gd name="adj2" fmla="val 50000"/>
              </a:avLst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7892" name="Group 71">
            <a:extLst>
              <a:ext uri="{FF2B5EF4-FFF2-40B4-BE49-F238E27FC236}">
                <a16:creationId xmlns:a16="http://schemas.microsoft.com/office/drawing/2014/main" id="{78C46D98-1C48-4945-BE2B-F222F7CCE6B3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260350"/>
            <a:ext cx="3816350" cy="2447925"/>
            <a:chOff x="3198" y="845"/>
            <a:chExt cx="2404" cy="1542"/>
          </a:xfrm>
        </p:grpSpPr>
        <p:grpSp>
          <p:nvGrpSpPr>
            <p:cNvPr id="37903" name="Group 60">
              <a:extLst>
                <a:ext uri="{FF2B5EF4-FFF2-40B4-BE49-F238E27FC236}">
                  <a16:creationId xmlns:a16="http://schemas.microsoft.com/office/drawing/2014/main" id="{42020724-B905-4F4E-B36C-F3871976BF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8" y="845"/>
              <a:ext cx="2238" cy="1542"/>
              <a:chOff x="3288" y="890"/>
              <a:chExt cx="2238" cy="1542"/>
            </a:xfrm>
          </p:grpSpPr>
          <p:sp>
            <p:nvSpPr>
              <p:cNvPr id="37906" name="Line 43">
                <a:extLst>
                  <a:ext uri="{FF2B5EF4-FFF2-40B4-BE49-F238E27FC236}">
                    <a16:creationId xmlns:a16="http://schemas.microsoft.com/office/drawing/2014/main" id="{1F623FD2-B1F6-4501-9BA0-344AE57F67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86" y="890"/>
                <a:ext cx="0" cy="1542"/>
              </a:xfrm>
              <a:prstGeom prst="line">
                <a:avLst/>
              </a:prstGeom>
              <a:noFill/>
              <a:ln w="19050">
                <a:solidFill>
                  <a:srgbClr val="CCCC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7" name="Line 44">
                <a:extLst>
                  <a:ext uri="{FF2B5EF4-FFF2-40B4-BE49-F238E27FC236}">
                    <a16:creationId xmlns:a16="http://schemas.microsoft.com/office/drawing/2014/main" id="{F8BC7659-11F7-4FB4-B264-E78930D5C4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8" y="2024"/>
                <a:ext cx="2177" cy="0"/>
              </a:xfrm>
              <a:prstGeom prst="line">
                <a:avLst/>
              </a:prstGeom>
              <a:noFill/>
              <a:ln w="19050">
                <a:solidFill>
                  <a:srgbClr val="CCCC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8" name="Line 47">
                <a:extLst>
                  <a:ext uri="{FF2B5EF4-FFF2-40B4-BE49-F238E27FC236}">
                    <a16:creationId xmlns:a16="http://schemas.microsoft.com/office/drawing/2014/main" id="{C8303FB3-B466-4DE8-9921-114EB8439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9" y="1570"/>
                <a:ext cx="0" cy="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09" name="Line 50">
                <a:extLst>
                  <a:ext uri="{FF2B5EF4-FFF2-40B4-BE49-F238E27FC236}">
                    <a16:creationId xmlns:a16="http://schemas.microsoft.com/office/drawing/2014/main" id="{060F7899-B1E5-4833-A493-FDC145E607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4" y="1570"/>
                <a:ext cx="0" cy="4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0" name="Line 51">
                <a:extLst>
                  <a:ext uri="{FF2B5EF4-FFF2-40B4-BE49-F238E27FC236}">
                    <a16:creationId xmlns:a16="http://schemas.microsoft.com/office/drawing/2014/main" id="{709C2EB9-ACB3-4664-8083-A4132227D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88" y="1570"/>
                <a:ext cx="68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1" name="Line 52">
                <a:extLst>
                  <a:ext uri="{FF2B5EF4-FFF2-40B4-BE49-F238E27FC236}">
                    <a16:creationId xmlns:a16="http://schemas.microsoft.com/office/drawing/2014/main" id="{8C817336-6754-4548-ADE8-6C76CC9F20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4" y="1570"/>
                <a:ext cx="7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912" name="Text Box 53">
                <a:extLst>
                  <a:ext uri="{FF2B5EF4-FFF2-40B4-BE49-F238E27FC236}">
                    <a16:creationId xmlns:a16="http://schemas.microsoft.com/office/drawing/2014/main" id="{2B0CFA7F-5841-45E9-BAF8-224FCECE86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96" y="2153"/>
                <a:ext cx="11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40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37913" name="Text Box 54">
                <a:extLst>
                  <a:ext uri="{FF2B5EF4-FFF2-40B4-BE49-F238E27FC236}">
                    <a16:creationId xmlns:a16="http://schemas.microsoft.com/office/drawing/2014/main" id="{1E77C9CF-92F1-4BD7-A7FE-FFCC47855B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41" y="1979"/>
                <a:ext cx="2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600">
                    <a:solidFill>
                      <a:srgbClr val="FFFFFF"/>
                    </a:solidFill>
                  </a:rPr>
                  <a:t>0</a:t>
                </a:r>
              </a:p>
            </p:txBody>
          </p:sp>
          <p:sp>
            <p:nvSpPr>
              <p:cNvPr id="37914" name="Text Box 55">
                <a:extLst>
                  <a:ext uri="{FF2B5EF4-FFF2-40B4-BE49-F238E27FC236}">
                    <a16:creationId xmlns:a16="http://schemas.microsoft.com/office/drawing/2014/main" id="{DE253105-DC7B-4501-9ECC-5E2AA87CD3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70" y="1993"/>
                <a:ext cx="443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>
                    <a:solidFill>
                      <a:srgbClr val="FFFFFF"/>
                    </a:solidFill>
                  </a:rPr>
                  <a:t>-</a:t>
                </a:r>
                <a:r>
                  <a:rPr lang="en-US" altLang="zh-CN" sz="2000" i="1">
                    <a:solidFill>
                      <a:srgbClr val="FFFFFF"/>
                    </a:solidFill>
                  </a:rPr>
                  <a:t>a</a:t>
                </a:r>
                <a:r>
                  <a:rPr lang="en-US" altLang="zh-CN" sz="2000">
                    <a:solidFill>
                      <a:srgbClr val="FFFFFF"/>
                    </a:solidFill>
                  </a:rPr>
                  <a:t>/2</a:t>
                </a:r>
              </a:p>
            </p:txBody>
          </p:sp>
          <p:sp>
            <p:nvSpPr>
              <p:cNvPr id="37915" name="Text Box 56">
                <a:extLst>
                  <a:ext uri="{FF2B5EF4-FFF2-40B4-BE49-F238E27FC236}">
                    <a16:creationId xmlns:a16="http://schemas.microsoft.com/office/drawing/2014/main" id="{E909C8C7-9BED-4D1E-93EA-82C89F7E65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71" y="1997"/>
                <a:ext cx="34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2000" i="1">
                    <a:solidFill>
                      <a:srgbClr val="FFFFFF"/>
                    </a:solidFill>
                  </a:rPr>
                  <a:t>a</a:t>
                </a:r>
                <a:r>
                  <a:rPr lang="en-US" altLang="zh-CN" sz="2000">
                    <a:solidFill>
                      <a:srgbClr val="FFFFFF"/>
                    </a:solidFill>
                  </a:rPr>
                  <a:t>/2</a:t>
                </a:r>
              </a:p>
            </p:txBody>
          </p:sp>
          <p:sp>
            <p:nvSpPr>
              <p:cNvPr id="37916" name="Text Box 57">
                <a:extLst>
                  <a:ext uri="{FF2B5EF4-FFF2-40B4-BE49-F238E27FC236}">
                    <a16:creationId xmlns:a16="http://schemas.microsoft.com/office/drawing/2014/main" id="{C03C247F-03D3-4E01-A2D7-6EF362CB8B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9" y="2024"/>
                <a:ext cx="197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000" i="1">
                    <a:solidFill>
                      <a:srgbClr val="FFFFFF"/>
                    </a:solidFill>
                  </a:rPr>
                  <a:t>x</a:t>
                </a:r>
              </a:p>
            </p:txBody>
          </p:sp>
          <p:graphicFrame>
            <p:nvGraphicFramePr>
              <p:cNvPr id="37917" name="Object 2">
                <a:extLst>
                  <a:ext uri="{FF2B5EF4-FFF2-40B4-BE49-F238E27FC236}">
                    <a16:creationId xmlns:a16="http://schemas.microsoft.com/office/drawing/2014/main" id="{D207BDD8-A2C8-4CC0-A444-1FCD7D21EF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2" y="1289"/>
              <a:ext cx="164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6471" name="Equation" r:id="rId3" imgW="165028" imgH="228501" progId="">
                      <p:embed/>
                    </p:oleObj>
                  </mc:Choice>
                  <mc:Fallback>
                    <p:oleObj name="Equation" r:id="rId3" imgW="165028" imgH="228501" progId="">
                      <p:embed/>
                      <p:pic>
                        <p:nvPicPr>
                          <p:cNvPr id="37917" name="Object 2">
                            <a:extLst>
                              <a:ext uri="{FF2B5EF4-FFF2-40B4-BE49-F238E27FC236}">
                                <a16:creationId xmlns:a16="http://schemas.microsoft.com/office/drawing/2014/main" id="{D207BDD8-A2C8-4CC0-A444-1FCD7D21EF0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02" y="1289"/>
                            <a:ext cx="164" cy="227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>
                            <a:noFill/>
                          </a:ln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7904" name="Rectangle 65">
              <a:extLst>
                <a:ext uri="{FF2B5EF4-FFF2-40B4-BE49-F238E27FC236}">
                  <a16:creationId xmlns:a16="http://schemas.microsoft.com/office/drawing/2014/main" id="{223BEF5B-5A03-4477-A1B3-4F85F3648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1510"/>
              <a:ext cx="771" cy="4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7905" name="Rectangle 66">
              <a:extLst>
                <a:ext uri="{FF2B5EF4-FFF2-40B4-BE49-F238E27FC236}">
                  <a16:creationId xmlns:a16="http://schemas.microsoft.com/office/drawing/2014/main" id="{820C8E4B-A2BF-4F96-9F82-33DCBF8F9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" y="1505"/>
              <a:ext cx="998" cy="45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7893" name="Object 3">
            <a:extLst>
              <a:ext uri="{FF2B5EF4-FFF2-40B4-BE49-F238E27FC236}">
                <a16:creationId xmlns:a16="http://schemas.microsoft.com/office/drawing/2014/main" id="{17FF5A82-0401-4516-89B8-1FB9ACFAE7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5950" y="406400"/>
          <a:ext cx="6000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72" name="Equation" r:id="rId5" imgW="330057" imgH="203112" progId="">
                  <p:embed/>
                </p:oleObj>
              </mc:Choice>
              <mc:Fallback>
                <p:oleObj name="Equation" r:id="rId5" imgW="330057" imgH="203112" progId="">
                  <p:embed/>
                  <p:pic>
                    <p:nvPicPr>
                      <p:cNvPr id="37893" name="Object 3">
                        <a:extLst>
                          <a:ext uri="{FF2B5EF4-FFF2-40B4-BE49-F238E27FC236}">
                            <a16:creationId xmlns:a16="http://schemas.microsoft.com/office/drawing/2014/main" id="{17FF5A82-0401-4516-89B8-1FB9ACFAE7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5950" y="406400"/>
                        <a:ext cx="600075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4">
            <a:extLst>
              <a:ext uri="{FF2B5EF4-FFF2-40B4-BE49-F238E27FC236}">
                <a16:creationId xmlns:a16="http://schemas.microsoft.com/office/drawing/2014/main" id="{7CAE04D2-E9BE-47C9-8E52-82DADBD61B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8175" y="965200"/>
          <a:ext cx="2603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73" name="Equation" r:id="rId7" imgW="165028" imgH="228501" progId="">
                  <p:embed/>
                </p:oleObj>
              </mc:Choice>
              <mc:Fallback>
                <p:oleObj name="Equation" r:id="rId7" imgW="165028" imgH="228501" progId="">
                  <p:embed/>
                  <p:pic>
                    <p:nvPicPr>
                      <p:cNvPr id="37894" name="Object 4">
                        <a:extLst>
                          <a:ext uri="{FF2B5EF4-FFF2-40B4-BE49-F238E27FC236}">
                            <a16:creationId xmlns:a16="http://schemas.microsoft.com/office/drawing/2014/main" id="{7CAE04D2-E9BE-47C9-8E52-82DADBD61B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8175" y="965200"/>
                        <a:ext cx="26035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1">
            <a:extLst>
              <a:ext uri="{FF2B5EF4-FFF2-40B4-BE49-F238E27FC236}">
                <a16:creationId xmlns:a16="http://schemas.microsoft.com/office/drawing/2014/main" id="{3E7EEA3D-01A5-48F7-ADF0-43B4DEF476CB}"/>
              </a:ext>
            </a:extLst>
          </p:cNvPr>
          <p:cNvGrpSpPr>
            <a:grpSpLocks/>
          </p:cNvGrpSpPr>
          <p:nvPr/>
        </p:nvGrpSpPr>
        <p:grpSpPr bwMode="auto">
          <a:xfrm>
            <a:off x="525463" y="2373313"/>
            <a:ext cx="3490912" cy="461962"/>
            <a:chOff x="525003" y="2372921"/>
            <a:chExt cx="3491614" cy="461665"/>
          </a:xfrm>
        </p:grpSpPr>
        <p:sp>
          <p:nvSpPr>
            <p:cNvPr id="37901" name="Text Box 48">
              <a:extLst>
                <a:ext uri="{FF2B5EF4-FFF2-40B4-BE49-F238E27FC236}">
                  <a16:creationId xmlns:a16="http://schemas.microsoft.com/office/drawing/2014/main" id="{763C8C15-859B-4A14-A99B-D75738F02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003" y="2372921"/>
              <a:ext cx="349161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Wingdings" panose="05000000000000000000" pitchFamily="2" charset="2"/>
                <a:buChar char="u"/>
              </a:pPr>
              <a:r>
                <a:rPr lang="zh-CN" altLang="en-US">
                  <a:solidFill>
                    <a:srgbClr val="CCCCFF"/>
                  </a:solidFill>
                  <a:latin typeface="STXinwei" panose="02010800040101010101" pitchFamily="2" charset="-122"/>
                  <a:ea typeface="STXinwei" panose="02010800040101010101" pitchFamily="2" charset="-122"/>
                </a:rPr>
                <a:t>考虑           的情况</a:t>
              </a:r>
            </a:p>
          </p:txBody>
        </p:sp>
        <p:graphicFrame>
          <p:nvGraphicFramePr>
            <p:cNvPr id="37902" name="Object 5">
              <a:extLst>
                <a:ext uri="{FF2B5EF4-FFF2-40B4-BE49-F238E27FC236}">
                  <a16:creationId xmlns:a16="http://schemas.microsoft.com/office/drawing/2014/main" id="{23208C14-8BD6-48C7-8AC5-FB9950270F1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14701" y="2442022"/>
            <a:ext cx="792163" cy="3811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6474" name="Equation" r:id="rId9" imgW="419100" imgH="228600" progId="">
                    <p:embed/>
                  </p:oleObj>
                </mc:Choice>
                <mc:Fallback>
                  <p:oleObj name="Equation" r:id="rId9" imgW="419100" imgH="228600" progId="">
                    <p:embed/>
                    <p:pic>
                      <p:nvPicPr>
                        <p:cNvPr id="37902" name="Object 5">
                          <a:extLst>
                            <a:ext uri="{FF2B5EF4-FFF2-40B4-BE49-F238E27FC236}">
                              <a16:creationId xmlns:a16="http://schemas.microsoft.com/office/drawing/2014/main" id="{23208C14-8BD6-48C7-8AC5-FB9950270F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4701" y="2442022"/>
                          <a:ext cx="792163" cy="3811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E68F115A-2FB5-4AFA-86C1-B8AFE8ADA9BC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3608" y="3077581"/>
            <a:ext cx="1551129" cy="461665"/>
          </a:xfrm>
          <a:prstGeom prst="rect">
            <a:avLst/>
          </a:prstGeom>
          <a:blipFill>
            <a:blip r:embed="rId11"/>
            <a:stretch>
              <a:fillRect l="-392" t="-123684" r="-42353" b="-192105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</a:rPr>
              <a:t> </a:t>
            </a:r>
          </a:p>
        </p:txBody>
      </p:sp>
      <p:graphicFrame>
        <p:nvGraphicFramePr>
          <p:cNvPr id="32" name="Object 6">
            <a:extLst>
              <a:ext uri="{FF2B5EF4-FFF2-40B4-BE49-F238E27FC236}">
                <a16:creationId xmlns:a16="http://schemas.microsoft.com/office/drawing/2014/main" id="{41216E6F-1E7E-49DE-9623-4D903EA3C1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0700" y="3043238"/>
          <a:ext cx="449897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75" name="Equation" r:id="rId12" imgW="2044700" imgH="482600" progId="">
                  <p:embed/>
                </p:oleObj>
              </mc:Choice>
              <mc:Fallback>
                <p:oleObj name="Equation" r:id="rId12" imgW="2044700" imgH="482600" progId="">
                  <p:embed/>
                  <p:pic>
                    <p:nvPicPr>
                      <p:cNvPr id="32" name="Object 6">
                        <a:extLst>
                          <a:ext uri="{FF2B5EF4-FFF2-40B4-BE49-F238E27FC236}">
                            <a16:creationId xmlns:a16="http://schemas.microsoft.com/office/drawing/2014/main" id="{41216E6F-1E7E-49DE-9623-4D903EA3C15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0700" y="3043238"/>
                        <a:ext cx="4498975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7">
            <a:extLst>
              <a:ext uri="{FF2B5EF4-FFF2-40B4-BE49-F238E27FC236}">
                <a16:creationId xmlns:a16="http://schemas.microsoft.com/office/drawing/2014/main" id="{74D23128-21D8-4070-8997-F580C8E51B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8638" y="4378325"/>
          <a:ext cx="4497387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76" name="Equation" r:id="rId14" imgW="2044700" imgH="419100" progId="">
                  <p:embed/>
                </p:oleObj>
              </mc:Choice>
              <mc:Fallback>
                <p:oleObj name="Equation" r:id="rId14" imgW="2044700" imgH="419100" progId="">
                  <p:embed/>
                  <p:pic>
                    <p:nvPicPr>
                      <p:cNvPr id="33" name="Object 7">
                        <a:extLst>
                          <a:ext uri="{FF2B5EF4-FFF2-40B4-BE49-F238E27FC236}">
                            <a16:creationId xmlns:a16="http://schemas.microsoft.com/office/drawing/2014/main" id="{74D23128-21D8-4070-8997-F580C8E51B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638" y="4378325"/>
                        <a:ext cx="4497387" cy="922338"/>
                      </a:xfrm>
                      <a:prstGeom prst="rect">
                        <a:avLst/>
                      </a:prstGeom>
                      <a:solidFill>
                        <a:srgbClr val="FFFF99">
                          <a:alpha val="0"/>
                        </a:srgbClr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8">
            <a:extLst>
              <a:ext uri="{FF2B5EF4-FFF2-40B4-BE49-F238E27FC236}">
                <a16:creationId xmlns:a16="http://schemas.microsoft.com/office/drawing/2014/main" id="{0ADB6771-92B9-47BE-B7B0-A1C401C27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82925" y="5727700"/>
          <a:ext cx="276542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477" name="Equation" r:id="rId16" imgW="1256755" imgH="203112" progId="">
                  <p:embed/>
                </p:oleObj>
              </mc:Choice>
              <mc:Fallback>
                <p:oleObj name="Equation" r:id="rId16" imgW="1256755" imgH="203112" progId="">
                  <p:embed/>
                  <p:pic>
                    <p:nvPicPr>
                      <p:cNvPr id="34" name="Object 8">
                        <a:extLst>
                          <a:ext uri="{FF2B5EF4-FFF2-40B4-BE49-F238E27FC236}">
                            <a16:creationId xmlns:a16="http://schemas.microsoft.com/office/drawing/2014/main" id="{0ADB6771-92B9-47BE-B7B0-A1C401C27E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925" y="5727700"/>
                        <a:ext cx="276542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0" name="灯片编号占位符 1">
            <a:extLst>
              <a:ext uri="{FF2B5EF4-FFF2-40B4-BE49-F238E27FC236}">
                <a16:creationId xmlns:a16="http://schemas.microsoft.com/office/drawing/2014/main" id="{05904F43-2755-48D2-9F3A-C98B128BA1F9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4B3D2E4-CE90-4F64-8D57-00A5F56F1BD1}" type="slidenum">
              <a:rPr lang="en-US" altLang="zh-CN" b="0">
                <a:solidFill>
                  <a:srgbClr val="FF00FF"/>
                </a:solidFill>
              </a:rPr>
              <a:pPr eaLnBrk="1" hangingPunct="1"/>
              <a:t>6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0F2229-517B-49A7-8F21-AC69E8262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2438400"/>
            <a:ext cx="3640138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30A1529-882E-47D8-988F-E54D0D78CBA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3568" y="584734"/>
            <a:ext cx="1551129" cy="461665"/>
          </a:xfrm>
          <a:prstGeom prst="rect">
            <a:avLst/>
          </a:prstGeom>
          <a:blipFill>
            <a:blip r:embed="rId4"/>
            <a:stretch>
              <a:fillRect l="-392" t="-123684" r="-42353" b="-192105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</a:rPr>
              <a:t> 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CE27A844-C88C-4898-83A6-FBED234EE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86038" y="404813"/>
          <a:ext cx="4497387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19" name="Equation" r:id="rId5" imgW="2044700" imgH="482600" progId="">
                  <p:embed/>
                </p:oleObj>
              </mc:Choice>
              <mc:Fallback>
                <p:oleObj name="Equation" r:id="rId5" imgW="2044700" imgH="482600" progId="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CE27A844-C88C-4898-83A6-FBED234EEC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404813"/>
                        <a:ext cx="4497387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prstDash val="lgDashDotDot"/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FF4234E7-13AB-4886-B549-C3203DA84B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0163" y="1592263"/>
          <a:ext cx="5419725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20" name="Equation" r:id="rId7" imgW="2463800" imgH="419100" progId="">
                  <p:embed/>
                </p:oleObj>
              </mc:Choice>
              <mc:Fallback>
                <p:oleObj name="Equation" r:id="rId7" imgW="2463800" imgH="419100" progId="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FF4234E7-13AB-4886-B549-C3203DA84B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1592263"/>
                        <a:ext cx="5419725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EE9080A1-A0C8-453A-B464-9550B24EF4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0325" y="2754313"/>
          <a:ext cx="340836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421" name="Equation" r:id="rId9" imgW="1549400" imgH="508000" progId="">
                  <p:embed/>
                </p:oleObj>
              </mc:Choice>
              <mc:Fallback>
                <p:oleObj name="Equation" r:id="rId9" imgW="1549400" imgH="508000" progId="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EE9080A1-A0C8-453A-B464-9550B24EF4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2754313"/>
                        <a:ext cx="3408363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3">
            <a:extLst>
              <a:ext uri="{FF2B5EF4-FFF2-40B4-BE49-F238E27FC236}">
                <a16:creationId xmlns:a16="http://schemas.microsoft.com/office/drawing/2014/main" id="{AC325189-6801-4A10-B7EC-6535BFED40C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985062" y="4182685"/>
            <a:ext cx="4464050" cy="1871025"/>
          </a:xfrm>
          <a:prstGeom prst="rect">
            <a:avLst/>
          </a:prstGeom>
          <a:blipFill>
            <a:blip r:embed="rId11"/>
            <a:stretch>
              <a:fillRect l="-2186" b="-6515"/>
            </a:stretch>
          </a:blipFill>
          <a:ln>
            <a:noFill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38920" name="灯片编号占位符 1">
            <a:extLst>
              <a:ext uri="{FF2B5EF4-FFF2-40B4-BE49-F238E27FC236}">
                <a16:creationId xmlns:a16="http://schemas.microsoft.com/office/drawing/2014/main" id="{73759D21-D50E-4947-8EF2-8BC17B45FBC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52E92A1-3004-49F9-A032-B386BD29C8E1}" type="slidenum">
              <a:rPr lang="en-US" altLang="zh-CN" b="0">
                <a:solidFill>
                  <a:srgbClr val="FF00FF"/>
                </a:solidFill>
              </a:rPr>
              <a:pPr eaLnBrk="1" hangingPunct="1"/>
              <a:t>7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组合 79">
            <a:extLst>
              <a:ext uri="{FF2B5EF4-FFF2-40B4-BE49-F238E27FC236}">
                <a16:creationId xmlns:a16="http://schemas.microsoft.com/office/drawing/2014/main" id="{B2C65DF9-D34C-47F9-8AFE-F0076B40EB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14875" y="2366963"/>
            <a:ext cx="2714625" cy="2490787"/>
            <a:chOff x="1285852" y="2367687"/>
            <a:chExt cx="2643207" cy="2490074"/>
          </a:xfrm>
        </p:grpSpPr>
        <p:cxnSp>
          <p:nvCxnSpPr>
            <p:cNvPr id="39978" name="直接连接符 81">
              <a:extLst>
                <a:ext uri="{FF2B5EF4-FFF2-40B4-BE49-F238E27FC236}">
                  <a16:creationId xmlns:a16="http://schemas.microsoft.com/office/drawing/2014/main" id="{79C63ED4-CA77-42E5-B1E3-F9F4E0BE5C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750199" y="2893215"/>
              <a:ext cx="2357454" cy="1571636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9" name="直接连接符 80">
              <a:extLst>
                <a:ext uri="{FF2B5EF4-FFF2-40B4-BE49-F238E27FC236}">
                  <a16:creationId xmlns:a16="http://schemas.microsoft.com/office/drawing/2014/main" id="{E5083917-0F84-4E46-A65F-0FBABC1732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499049" y="2797432"/>
              <a:ext cx="2490074" cy="1630583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0" name="直接连接符 82">
              <a:extLst>
                <a:ext uri="{FF2B5EF4-FFF2-40B4-BE49-F238E27FC236}">
                  <a16:creationId xmlns:a16="http://schemas.microsoft.com/office/drawing/2014/main" id="{223A4A6C-6C00-4B98-98CC-368C3D1732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00232" y="3071810"/>
              <a:ext cx="2143140" cy="1428760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1" name="直接连接符 83">
              <a:extLst>
                <a:ext uri="{FF2B5EF4-FFF2-40B4-BE49-F238E27FC236}">
                  <a16:creationId xmlns:a16="http://schemas.microsoft.com/office/drawing/2014/main" id="{51CA9ECF-1AEF-44A6-91BD-88563F52CCA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250265" y="3321843"/>
              <a:ext cx="1857389" cy="1214446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2" name="直接连接符 84">
              <a:extLst>
                <a:ext uri="{FF2B5EF4-FFF2-40B4-BE49-F238E27FC236}">
                  <a16:creationId xmlns:a16="http://schemas.microsoft.com/office/drawing/2014/main" id="{C4194DC6-8E15-4D9F-8E84-CC58F14B5D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536017" y="3536157"/>
              <a:ext cx="1571637" cy="1071570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3" name="直接连接符 85">
              <a:extLst>
                <a:ext uri="{FF2B5EF4-FFF2-40B4-BE49-F238E27FC236}">
                  <a16:creationId xmlns:a16="http://schemas.microsoft.com/office/drawing/2014/main" id="{D38089D1-ADD4-42AB-8173-B76BBF26F1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57488" y="3857628"/>
              <a:ext cx="1214447" cy="785818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4" name="直接连接符 86">
              <a:extLst>
                <a:ext uri="{FF2B5EF4-FFF2-40B4-BE49-F238E27FC236}">
                  <a16:creationId xmlns:a16="http://schemas.microsoft.com/office/drawing/2014/main" id="{CD414655-18A4-449A-AB6D-2F11F05B01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143240" y="4143380"/>
              <a:ext cx="857257" cy="571504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5" name="直接连接符 87">
              <a:extLst>
                <a:ext uri="{FF2B5EF4-FFF2-40B4-BE49-F238E27FC236}">
                  <a16:creationId xmlns:a16="http://schemas.microsoft.com/office/drawing/2014/main" id="{F02C9BF4-DDD2-4726-80BA-D341D0D076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571604" y="4214818"/>
              <a:ext cx="785818" cy="500066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6" name="直接连接符 88">
              <a:extLst>
                <a:ext uri="{FF2B5EF4-FFF2-40B4-BE49-F238E27FC236}">
                  <a16:creationId xmlns:a16="http://schemas.microsoft.com/office/drawing/2014/main" id="{75A536A5-A2ED-489A-8728-3205281F5D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428728" y="4500570"/>
              <a:ext cx="428628" cy="285752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7" name="直接连接符 89">
              <a:extLst>
                <a:ext uri="{FF2B5EF4-FFF2-40B4-BE49-F238E27FC236}">
                  <a16:creationId xmlns:a16="http://schemas.microsoft.com/office/drawing/2014/main" id="{0A00A847-EA1D-4472-929C-C937D6C618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250133" y="4607727"/>
              <a:ext cx="285752" cy="214314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8" name="直接连接符 90">
              <a:extLst>
                <a:ext uri="{FF2B5EF4-FFF2-40B4-BE49-F238E27FC236}">
                  <a16:creationId xmlns:a16="http://schemas.microsoft.com/office/drawing/2014/main" id="{0D43382C-60F5-4286-B26F-7257378137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464711" y="4393413"/>
              <a:ext cx="571505" cy="357190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89" name="直接连接符 91">
              <a:extLst>
                <a:ext uri="{FF2B5EF4-FFF2-40B4-BE49-F238E27FC236}">
                  <a16:creationId xmlns:a16="http://schemas.microsoft.com/office/drawing/2014/main" id="{DEFB9E67-FC2B-4407-A44C-E6173F05C7A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750464" y="4679166"/>
              <a:ext cx="214313" cy="142876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9939" name="组合 52">
            <a:extLst>
              <a:ext uri="{FF2B5EF4-FFF2-40B4-BE49-F238E27FC236}">
                <a16:creationId xmlns:a16="http://schemas.microsoft.com/office/drawing/2014/main" id="{2B82227F-5EE8-4CB7-99E0-7AF9AF888357}"/>
              </a:ext>
            </a:extLst>
          </p:cNvPr>
          <p:cNvGrpSpPr>
            <a:grpSpLocks/>
          </p:cNvGrpSpPr>
          <p:nvPr/>
        </p:nvGrpSpPr>
        <p:grpSpPr bwMode="auto">
          <a:xfrm>
            <a:off x="1285875" y="2366963"/>
            <a:ext cx="2643188" cy="2490787"/>
            <a:chOff x="1285852" y="2367687"/>
            <a:chExt cx="2643207" cy="2490074"/>
          </a:xfrm>
        </p:grpSpPr>
        <p:cxnSp>
          <p:nvCxnSpPr>
            <p:cNvPr id="39966" name="直接连接符 28">
              <a:extLst>
                <a:ext uri="{FF2B5EF4-FFF2-40B4-BE49-F238E27FC236}">
                  <a16:creationId xmlns:a16="http://schemas.microsoft.com/office/drawing/2014/main" id="{20F18D2A-EC19-4C97-B78C-5C4237BD7858}"/>
                </a:ext>
              </a:extLst>
            </p:cNvPr>
            <p:cNvCxnSpPr>
              <a:cxnSpLocks noChangeShapeType="1"/>
              <a:stCxn id="39958" idx="3"/>
            </p:cNvCxnSpPr>
            <p:nvPr/>
          </p:nvCxnSpPr>
          <p:spPr bwMode="auto">
            <a:xfrm rot="5400000">
              <a:off x="1499049" y="2797432"/>
              <a:ext cx="2490074" cy="1630583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7" name="直接连接符 29">
              <a:extLst>
                <a:ext uri="{FF2B5EF4-FFF2-40B4-BE49-F238E27FC236}">
                  <a16:creationId xmlns:a16="http://schemas.microsoft.com/office/drawing/2014/main" id="{5BB2293E-4293-40F7-9262-C3C5F55ACE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750199" y="2893215"/>
              <a:ext cx="2357454" cy="1571636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8" name="直接连接符 30">
              <a:extLst>
                <a:ext uri="{FF2B5EF4-FFF2-40B4-BE49-F238E27FC236}">
                  <a16:creationId xmlns:a16="http://schemas.microsoft.com/office/drawing/2014/main" id="{86E24B09-DF2E-477F-9655-55886625DE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00232" y="3071810"/>
              <a:ext cx="2143140" cy="1428760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69" name="直接连接符 31">
              <a:extLst>
                <a:ext uri="{FF2B5EF4-FFF2-40B4-BE49-F238E27FC236}">
                  <a16:creationId xmlns:a16="http://schemas.microsoft.com/office/drawing/2014/main" id="{81499DE1-F63C-4C31-8110-158D30B0FD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250265" y="3321843"/>
              <a:ext cx="1857389" cy="1214446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0" name="直接连接符 32">
              <a:extLst>
                <a:ext uri="{FF2B5EF4-FFF2-40B4-BE49-F238E27FC236}">
                  <a16:creationId xmlns:a16="http://schemas.microsoft.com/office/drawing/2014/main" id="{87DA3983-74DC-487D-BE9E-F6F1A85352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536017" y="3536157"/>
              <a:ext cx="1571637" cy="1071570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1" name="直接连接符 33">
              <a:extLst>
                <a:ext uri="{FF2B5EF4-FFF2-40B4-BE49-F238E27FC236}">
                  <a16:creationId xmlns:a16="http://schemas.microsoft.com/office/drawing/2014/main" id="{FE77E785-CC3B-42F3-B1E3-5ED920B8D1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857488" y="3857628"/>
              <a:ext cx="1214447" cy="785818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2" name="直接连接符 34">
              <a:extLst>
                <a:ext uri="{FF2B5EF4-FFF2-40B4-BE49-F238E27FC236}">
                  <a16:creationId xmlns:a16="http://schemas.microsoft.com/office/drawing/2014/main" id="{0A116B16-3D72-4964-942A-DB8E6E801B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143240" y="4143380"/>
              <a:ext cx="857257" cy="571504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3" name="直接连接符 42">
              <a:extLst>
                <a:ext uri="{FF2B5EF4-FFF2-40B4-BE49-F238E27FC236}">
                  <a16:creationId xmlns:a16="http://schemas.microsoft.com/office/drawing/2014/main" id="{12386315-281E-4D15-92FD-A501696FA25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571604" y="4214818"/>
              <a:ext cx="785818" cy="500066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4" name="直接连接符 44">
              <a:extLst>
                <a:ext uri="{FF2B5EF4-FFF2-40B4-BE49-F238E27FC236}">
                  <a16:creationId xmlns:a16="http://schemas.microsoft.com/office/drawing/2014/main" id="{64F13929-706E-44CB-91E9-8E1441D405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428728" y="4500570"/>
              <a:ext cx="428628" cy="285752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5" name="直接连接符 46">
              <a:extLst>
                <a:ext uri="{FF2B5EF4-FFF2-40B4-BE49-F238E27FC236}">
                  <a16:creationId xmlns:a16="http://schemas.microsoft.com/office/drawing/2014/main" id="{BACDBA30-D828-4BA8-9567-B4E1C38D6C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1250133" y="4607727"/>
              <a:ext cx="285752" cy="214314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6" name="直接连接符 48">
              <a:extLst>
                <a:ext uri="{FF2B5EF4-FFF2-40B4-BE49-F238E27FC236}">
                  <a16:creationId xmlns:a16="http://schemas.microsoft.com/office/drawing/2014/main" id="{A68D0393-79EE-4EC6-A973-2D3460543A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464711" y="4393413"/>
              <a:ext cx="571505" cy="357190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977" name="直接连接符 49">
              <a:extLst>
                <a:ext uri="{FF2B5EF4-FFF2-40B4-BE49-F238E27FC236}">
                  <a16:creationId xmlns:a16="http://schemas.microsoft.com/office/drawing/2014/main" id="{1EEDA074-8C91-4EDB-A0D1-4FB5EA8FA5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3750464" y="4679166"/>
              <a:ext cx="214313" cy="142876"/>
            </a:xfrm>
            <a:prstGeom prst="line">
              <a:avLst/>
            </a:prstGeom>
            <a:noFill/>
            <a:ln w="19050" algn="ctr">
              <a:solidFill>
                <a:srgbClr val="59E2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9940" name="Group 2">
            <a:extLst>
              <a:ext uri="{FF2B5EF4-FFF2-40B4-BE49-F238E27FC236}">
                <a16:creationId xmlns:a16="http://schemas.microsoft.com/office/drawing/2014/main" id="{9BCB34F1-CC36-4002-8186-CF19A916140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3850" y="1328738"/>
            <a:ext cx="8510588" cy="4548187"/>
            <a:chOff x="204" y="656"/>
            <a:chExt cx="5407" cy="2865"/>
          </a:xfrm>
        </p:grpSpPr>
        <p:pic>
          <p:nvPicPr>
            <p:cNvPr id="39946" name="Picture 3">
              <a:extLst>
                <a:ext uri="{FF2B5EF4-FFF2-40B4-BE49-F238E27FC236}">
                  <a16:creationId xmlns:a16="http://schemas.microsoft.com/office/drawing/2014/main" id="{07E6053B-DB61-4FDD-8F77-504892A481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" y="1249"/>
              <a:ext cx="4671" cy="2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947" name="Group 4">
              <a:extLst>
                <a:ext uri="{FF2B5EF4-FFF2-40B4-BE49-F238E27FC236}">
                  <a16:creationId xmlns:a16="http://schemas.microsoft.com/office/drawing/2014/main" id="{9FC60016-BB4C-4E95-AD15-1EB03FE2EA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4" y="656"/>
              <a:ext cx="5407" cy="2682"/>
              <a:chOff x="549" y="240"/>
              <a:chExt cx="5001" cy="1787"/>
            </a:xfrm>
          </p:grpSpPr>
          <p:sp>
            <p:nvSpPr>
              <p:cNvPr id="39962" name="Line 5">
                <a:extLst>
                  <a:ext uri="{FF2B5EF4-FFF2-40B4-BE49-F238E27FC236}">
                    <a16:creationId xmlns:a16="http://schemas.microsoft.com/office/drawing/2014/main" id="{D538384E-4B54-4821-9F55-BFA232DCA1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9" y="1728"/>
                <a:ext cx="4992" cy="0"/>
              </a:xfrm>
              <a:prstGeom prst="line">
                <a:avLst/>
              </a:prstGeom>
              <a:noFill/>
              <a:ln w="28575">
                <a:solidFill>
                  <a:srgbClr val="CCFF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3" name="Text Box 6">
                <a:extLst>
                  <a:ext uri="{FF2B5EF4-FFF2-40B4-BE49-F238E27FC236}">
                    <a16:creationId xmlns:a16="http://schemas.microsoft.com/office/drawing/2014/main" id="{79AD4055-E5D8-43E0-880A-F1D36AB98D87}"/>
                  </a:ext>
                </a:extLst>
              </p:cNvPr>
              <p:cNvSpPr txBox="1">
                <a:spLocks noChangeAspect="1" noChangeArrowheads="1"/>
              </p:cNvSpPr>
              <p:nvPr/>
            </p:nvSpPr>
            <p:spPr bwMode="auto">
              <a:xfrm>
                <a:off x="5291" y="1683"/>
                <a:ext cx="259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4000" i="1">
                    <a:solidFill>
                      <a:srgbClr val="FFFF66"/>
                    </a:solidFill>
                  </a:rPr>
                  <a:t>x</a:t>
                </a:r>
              </a:p>
            </p:txBody>
          </p:sp>
          <p:sp>
            <p:nvSpPr>
              <p:cNvPr id="39964" name="Line 7">
                <a:extLst>
                  <a:ext uri="{FF2B5EF4-FFF2-40B4-BE49-F238E27FC236}">
                    <a16:creationId xmlns:a16="http://schemas.microsoft.com/office/drawing/2014/main" id="{B5C41A4E-0C3E-4DD1-8BBF-5E084B2A63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01" y="395"/>
                <a:ext cx="0" cy="1632"/>
              </a:xfrm>
              <a:prstGeom prst="line">
                <a:avLst/>
              </a:prstGeom>
              <a:noFill/>
              <a:ln w="28575">
                <a:solidFill>
                  <a:srgbClr val="CCFFFF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9965" name="Object 2">
                <a:extLst>
                  <a:ext uri="{FF2B5EF4-FFF2-40B4-BE49-F238E27FC236}">
                    <a16:creationId xmlns:a16="http://schemas.microsoft.com/office/drawing/2014/main" id="{6EFF12BF-E7BE-4BA5-9A39-F653D3EA03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64" y="240"/>
              <a:ext cx="266" cy="1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8481" name="Equation" r:id="rId5" imgW="411120" imgH="411480" progId="Equation.3">
                      <p:embed/>
                    </p:oleObj>
                  </mc:Choice>
                  <mc:Fallback>
                    <p:oleObj name="Equation" r:id="rId5" imgW="411120" imgH="411480" progId="Equation.3">
                      <p:embed/>
                      <p:pic>
                        <p:nvPicPr>
                          <p:cNvPr id="39965" name="Object 2">
                            <a:extLst>
                              <a:ext uri="{FF2B5EF4-FFF2-40B4-BE49-F238E27FC236}">
                                <a16:creationId xmlns:a16="http://schemas.microsoft.com/office/drawing/2014/main" id="{6EFF12BF-E7BE-4BA5-9A39-F653D3EA03B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64" y="240"/>
                            <a:ext cx="266" cy="1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948" name="Line 9">
              <a:extLst>
                <a:ext uri="{FF2B5EF4-FFF2-40B4-BE49-F238E27FC236}">
                  <a16:creationId xmlns:a16="http://schemas.microsoft.com/office/drawing/2014/main" id="{65151AAB-6638-446E-BE65-69F44883C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2" y="1897"/>
              <a:ext cx="3166" cy="1"/>
            </a:xfrm>
            <a:prstGeom prst="line">
              <a:avLst/>
            </a:prstGeom>
            <a:noFill/>
            <a:ln w="38100">
              <a:solidFill>
                <a:srgbClr val="FF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9" name="Text Box 10">
              <a:extLst>
                <a:ext uri="{FF2B5EF4-FFF2-40B4-BE49-F238E27FC236}">
                  <a16:creationId xmlns:a16="http://schemas.microsoft.com/office/drawing/2014/main" id="{A337A683-97C6-49A2-AC98-97B2A970333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3936" y="1426"/>
              <a:ext cx="333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i="1">
                  <a:solidFill>
                    <a:srgbClr val="FFFF66"/>
                  </a:solidFill>
                </a:rPr>
                <a:t>E</a:t>
              </a:r>
            </a:p>
          </p:txBody>
        </p:sp>
        <p:sp>
          <p:nvSpPr>
            <p:cNvPr id="39950" name="Line 15">
              <a:extLst>
                <a:ext uri="{FF2B5EF4-FFF2-40B4-BE49-F238E27FC236}">
                  <a16:creationId xmlns:a16="http://schemas.microsoft.com/office/drawing/2014/main" id="{2F2C9926-3B29-4768-AE0E-A547210988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3" y="1897"/>
              <a:ext cx="0" cy="1009"/>
            </a:xfrm>
            <a:prstGeom prst="line">
              <a:avLst/>
            </a:prstGeom>
            <a:noFill/>
            <a:ln w="28575">
              <a:solidFill>
                <a:srgbClr val="FFCC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1" name="Line 16">
              <a:extLst>
                <a:ext uri="{FF2B5EF4-FFF2-40B4-BE49-F238E27FC236}">
                  <a16:creationId xmlns:a16="http://schemas.microsoft.com/office/drawing/2014/main" id="{B42BEF72-AACA-473D-BE39-CB6209CDB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6" y="1897"/>
              <a:ext cx="0" cy="937"/>
            </a:xfrm>
            <a:prstGeom prst="line">
              <a:avLst/>
            </a:prstGeom>
            <a:noFill/>
            <a:ln w="28575">
              <a:solidFill>
                <a:srgbClr val="FFCC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2" name="Line 17">
              <a:extLst>
                <a:ext uri="{FF2B5EF4-FFF2-40B4-BE49-F238E27FC236}">
                  <a16:creationId xmlns:a16="http://schemas.microsoft.com/office/drawing/2014/main" id="{3650C075-9923-4F2A-9623-6A9C8F335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9" y="1897"/>
              <a:ext cx="0" cy="1009"/>
            </a:xfrm>
            <a:prstGeom prst="line">
              <a:avLst/>
            </a:prstGeom>
            <a:noFill/>
            <a:ln w="28575">
              <a:solidFill>
                <a:srgbClr val="FFCC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53" name="Line 18">
              <a:extLst>
                <a:ext uri="{FF2B5EF4-FFF2-40B4-BE49-F238E27FC236}">
                  <a16:creationId xmlns:a16="http://schemas.microsoft.com/office/drawing/2014/main" id="{6E1B75D1-A416-4903-903B-01FBA5AB33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3" y="1897"/>
              <a:ext cx="0" cy="1009"/>
            </a:xfrm>
            <a:prstGeom prst="line">
              <a:avLst/>
            </a:prstGeom>
            <a:noFill/>
            <a:ln w="28575">
              <a:solidFill>
                <a:srgbClr val="FFCC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9954" name="Object 3">
              <a:extLst>
                <a:ext uri="{FF2B5EF4-FFF2-40B4-BE49-F238E27FC236}">
                  <a16:creationId xmlns:a16="http://schemas.microsoft.com/office/drawing/2014/main" id="{F8661B07-6D1B-4D85-A3D1-50EC45F3E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38" y="2961"/>
            <a:ext cx="190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482" name="Equation" r:id="rId7" imgW="267840" imgH="411480" progId="Equation.3">
                    <p:embed/>
                  </p:oleObj>
                </mc:Choice>
                <mc:Fallback>
                  <p:oleObj name="Equation" r:id="rId7" imgW="267840" imgH="411480" progId="Equation.3">
                    <p:embed/>
                    <p:pic>
                      <p:nvPicPr>
                        <p:cNvPr id="39954" name="Object 3">
                          <a:extLst>
                            <a:ext uri="{FF2B5EF4-FFF2-40B4-BE49-F238E27FC236}">
                              <a16:creationId xmlns:a16="http://schemas.microsoft.com/office/drawing/2014/main" id="{F8661B07-6D1B-4D85-A3D1-50EC45F3E7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8" y="2961"/>
                          <a:ext cx="190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5" name="Object 4">
              <a:extLst>
                <a:ext uri="{FF2B5EF4-FFF2-40B4-BE49-F238E27FC236}">
                  <a16:creationId xmlns:a16="http://schemas.microsoft.com/office/drawing/2014/main" id="{0A3C13C0-CCB8-481B-A756-20D0488E4A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09" y="2961"/>
            <a:ext cx="214" cy="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483" name="Equation" r:id="rId9" imgW="306000" imgH="411480" progId="Equation.3">
                    <p:embed/>
                  </p:oleObj>
                </mc:Choice>
                <mc:Fallback>
                  <p:oleObj name="Equation" r:id="rId9" imgW="306000" imgH="411480" progId="Equation.3">
                    <p:embed/>
                    <p:pic>
                      <p:nvPicPr>
                        <p:cNvPr id="39955" name="Object 4">
                          <a:extLst>
                            <a:ext uri="{FF2B5EF4-FFF2-40B4-BE49-F238E27FC236}">
                              <a16:creationId xmlns:a16="http://schemas.microsoft.com/office/drawing/2014/main" id="{0A3C13C0-CCB8-481B-A756-20D0488E4A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9" y="2961"/>
                          <a:ext cx="214" cy="2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6" name="Object 5">
              <a:extLst>
                <a:ext uri="{FF2B5EF4-FFF2-40B4-BE49-F238E27FC236}">
                  <a16:creationId xmlns:a16="http://schemas.microsoft.com/office/drawing/2014/main" id="{3105D789-4141-4485-95D0-EDF967C00CB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84" y="2961"/>
            <a:ext cx="211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484" name="Equation" r:id="rId11" imgW="296280" imgH="420840" progId="Equation.3">
                    <p:embed/>
                  </p:oleObj>
                </mc:Choice>
                <mc:Fallback>
                  <p:oleObj name="Equation" r:id="rId11" imgW="296280" imgH="420840" progId="Equation.3">
                    <p:embed/>
                    <p:pic>
                      <p:nvPicPr>
                        <p:cNvPr id="39956" name="Object 5">
                          <a:extLst>
                            <a:ext uri="{FF2B5EF4-FFF2-40B4-BE49-F238E27FC236}">
                              <a16:creationId xmlns:a16="http://schemas.microsoft.com/office/drawing/2014/main" id="{3105D789-4141-4485-95D0-EDF967C00CB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84" y="2961"/>
                          <a:ext cx="211" cy="2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7" name="Object 6">
              <a:extLst>
                <a:ext uri="{FF2B5EF4-FFF2-40B4-BE49-F238E27FC236}">
                  <a16:creationId xmlns:a16="http://schemas.microsoft.com/office/drawing/2014/main" id="{452D331A-27AC-44D7-9136-DA63DF61C4E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5" y="2961"/>
            <a:ext cx="21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8485" name="Equation" r:id="rId13" imgW="306000" imgH="411480" progId="Equation.3">
                    <p:embed/>
                  </p:oleObj>
                </mc:Choice>
                <mc:Fallback>
                  <p:oleObj name="Equation" r:id="rId13" imgW="306000" imgH="411480" progId="Equation.3">
                    <p:embed/>
                    <p:pic>
                      <p:nvPicPr>
                        <p:cNvPr id="39957" name="Object 6">
                          <a:extLst>
                            <a:ext uri="{FF2B5EF4-FFF2-40B4-BE49-F238E27FC236}">
                              <a16:creationId xmlns:a16="http://schemas.microsoft.com/office/drawing/2014/main" id="{452D331A-27AC-44D7-9136-DA63DF61C4E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5" y="2961"/>
                          <a:ext cx="218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58" name="Oval 29">
              <a:extLst>
                <a:ext uri="{FF2B5EF4-FFF2-40B4-BE49-F238E27FC236}">
                  <a16:creationId xmlns:a16="http://schemas.microsoft.com/office/drawing/2014/main" id="{6E46063F-EABC-4200-A79C-298E71B7E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2" y="1249"/>
              <a:ext cx="52" cy="72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959" name="Oval 30">
              <a:extLst>
                <a:ext uri="{FF2B5EF4-FFF2-40B4-BE49-F238E27FC236}">
                  <a16:creationId xmlns:a16="http://schemas.microsoft.com/office/drawing/2014/main" id="{94B701F3-E0D0-4753-A28C-815DE305E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9" y="3194"/>
              <a:ext cx="52" cy="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960" name="Oval 31">
              <a:extLst>
                <a:ext uri="{FF2B5EF4-FFF2-40B4-BE49-F238E27FC236}">
                  <a16:creationId xmlns:a16="http://schemas.microsoft.com/office/drawing/2014/main" id="{D75A59A6-F14F-4134-A9F2-74588DD8B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3" y="1249"/>
              <a:ext cx="51" cy="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961" name="Text Box 33">
              <a:extLst>
                <a:ext uri="{FF2B5EF4-FFF2-40B4-BE49-F238E27FC236}">
                  <a16:creationId xmlns:a16="http://schemas.microsoft.com/office/drawing/2014/main" id="{36B87B56-D49A-4EE9-A621-DDFB17D70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36" y="3233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66FFFF"/>
                  </a:solidFill>
                </a:rPr>
                <a:t>B</a:t>
              </a:r>
            </a:p>
          </p:txBody>
        </p:sp>
      </p:grpSp>
      <p:sp>
        <p:nvSpPr>
          <p:cNvPr id="1430566" name="Text Box 38">
            <a:extLst>
              <a:ext uri="{FF2B5EF4-FFF2-40B4-BE49-F238E27FC236}">
                <a16:creationId xmlns:a16="http://schemas.microsoft.com/office/drawing/2014/main" id="{18AA2F59-93A5-4857-9903-26042961AC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85750"/>
            <a:ext cx="5761037" cy="5191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>
                <a:solidFill>
                  <a:srgbClr val="66FFFF"/>
                </a:solidFill>
                <a:latin typeface="宋体" panose="02010600030101010101" pitchFamily="2" charset="-122"/>
              </a:rPr>
              <a:t>扩展之例</a:t>
            </a:r>
            <a:r>
              <a:rPr lang="en-US" altLang="zh-CN" sz="2800">
                <a:solidFill>
                  <a:srgbClr val="66FFFF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800">
                <a:solidFill>
                  <a:srgbClr val="66FFFF"/>
                </a:solidFill>
                <a:latin typeface="宋体" panose="02010600030101010101" pitchFamily="2" charset="-122"/>
              </a:rPr>
              <a:t>隧道效应（势垒贯穿）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766691-19B7-44FD-B4D4-3C62446956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075"/>
            <a:ext cx="9144000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6">
            <a:extLst>
              <a:ext uri="{FF2B5EF4-FFF2-40B4-BE49-F238E27FC236}">
                <a16:creationId xmlns:a16="http://schemas.microsoft.com/office/drawing/2014/main" id="{F3E2B61F-B34C-4E7B-880E-7463BA781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6240463"/>
            <a:ext cx="5759450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这样的场景可在</a:t>
            </a:r>
            <a:r>
              <a:rPr lang="zh-CN" altLang="en-US">
                <a:solidFill>
                  <a:schemeClr val="hlink"/>
                </a:solidFill>
                <a:latin typeface="宋体" panose="02010600030101010101" pitchFamily="2" charset="-122"/>
              </a:rPr>
              <a:t>量子世界中真实存在！</a:t>
            </a:r>
          </a:p>
        </p:txBody>
      </p:sp>
      <p:sp>
        <p:nvSpPr>
          <p:cNvPr id="39945" name="灯片编号占位符 1">
            <a:extLst>
              <a:ext uri="{FF2B5EF4-FFF2-40B4-BE49-F238E27FC236}">
                <a16:creationId xmlns:a16="http://schemas.microsoft.com/office/drawing/2014/main" id="{C25873E1-7539-4847-8A0C-995EE9356C7A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9E9445E-931C-4A3F-ACEF-B6DDA2C37679}" type="slidenum">
              <a:rPr lang="en-US" altLang="zh-CN" b="0">
                <a:solidFill>
                  <a:srgbClr val="FF00FF"/>
                </a:solidFill>
              </a:rPr>
              <a:pPr eaLnBrk="1" hangingPunct="1"/>
              <a:t>8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E2263711-253A-40DC-AE66-1828BE0A38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1863" y="4786313"/>
          <a:ext cx="2122487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24" name="Equation" r:id="rId3" imgW="2850120" imgH="890640" progId="">
                  <p:embed/>
                </p:oleObj>
              </mc:Choice>
              <mc:Fallback>
                <p:oleObj name="Equation" r:id="rId3" imgW="2850120" imgH="890640" progId="">
                  <p:embed/>
                  <p:pic>
                    <p:nvPicPr>
                      <p:cNvPr id="51202" name="Object 2">
                        <a:extLst>
                          <a:ext uri="{FF2B5EF4-FFF2-40B4-BE49-F238E27FC236}">
                            <a16:creationId xmlns:a16="http://schemas.microsoft.com/office/drawing/2014/main" id="{E2263711-253A-40DC-AE66-1828BE0A38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786313"/>
                        <a:ext cx="2122487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93089E89-5D5E-42E5-BCEE-9493223000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0163" y="3770313"/>
          <a:ext cx="126206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25" name="Equation" r:id="rId5" imgW="1660320" imgH="890640" progId="">
                  <p:embed/>
                </p:oleObj>
              </mc:Choice>
              <mc:Fallback>
                <p:oleObj name="Equation" r:id="rId5" imgW="1660320" imgH="890640" progId="">
                  <p:embed/>
                  <p:pic>
                    <p:nvPicPr>
                      <p:cNvPr id="51203" name="Object 3">
                        <a:extLst>
                          <a:ext uri="{FF2B5EF4-FFF2-40B4-BE49-F238E27FC236}">
                            <a16:creationId xmlns:a16="http://schemas.microsoft.com/office/drawing/2014/main" id="{93089E89-5D5E-42E5-BCEE-9493223000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0163" y="3770313"/>
                        <a:ext cx="126206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5EDBC3A7-7256-4050-904D-14949BFE75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4425" y="3698875"/>
          <a:ext cx="29972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26" name="公式" r:id="rId7" imgW="3551400" imgH="952920" progId="">
                  <p:embed/>
                </p:oleObj>
              </mc:Choice>
              <mc:Fallback>
                <p:oleObj name="公式" r:id="rId7" imgW="3551400" imgH="952920" progId="">
                  <p:embed/>
                  <p:pic>
                    <p:nvPicPr>
                      <p:cNvPr id="51204" name="Object 4">
                        <a:extLst>
                          <a:ext uri="{FF2B5EF4-FFF2-40B4-BE49-F238E27FC236}">
                            <a16:creationId xmlns:a16="http://schemas.microsoft.com/office/drawing/2014/main" id="{5EDBC3A7-7256-4050-904D-14949BFE75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3698875"/>
                        <a:ext cx="29972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91C15AA5-68C1-49FE-88B9-5522DFFDE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138" y="3143250"/>
            <a:ext cx="3276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定态薛定谔方程：</a:t>
            </a:r>
          </a:p>
        </p:txBody>
      </p:sp>
      <p:sp>
        <p:nvSpPr>
          <p:cNvPr id="69714" name="Rectangle 7">
            <a:extLst>
              <a:ext uri="{FF2B5EF4-FFF2-40B4-BE49-F238E27FC236}">
                <a16:creationId xmlns:a16="http://schemas.microsoft.com/office/drawing/2014/main" id="{1B180539-17D2-4166-B5D4-6474F61FD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285750"/>
            <a:ext cx="52863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800"/>
              </a:lnSpc>
            </a:pPr>
            <a:r>
              <a:rPr lang="zh-CN" altLang="en-US">
                <a:solidFill>
                  <a:srgbClr val="59E2FD"/>
                </a:solidFill>
                <a:latin typeface="宋体" panose="02010600030101010101" pitchFamily="2" charset="-122"/>
              </a:rPr>
              <a:t>一维方势垒：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能量为</a:t>
            </a:r>
            <a:r>
              <a:rPr lang="zh-CN" altLang="en-US" i="1">
                <a:solidFill>
                  <a:srgbClr val="FFFF00"/>
                </a:solidFill>
              </a:rPr>
              <a:t> </a:t>
            </a:r>
            <a:r>
              <a:rPr lang="en-US" altLang="zh-CN" i="1">
                <a:solidFill>
                  <a:srgbClr val="FFFF00"/>
                </a:solidFill>
              </a:rPr>
              <a:t>E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的粒子从</a:t>
            </a:r>
            <a:r>
              <a:rPr lang="en-US" altLang="zh-CN">
                <a:solidFill>
                  <a:srgbClr val="FFFF00"/>
                </a:solidFill>
                <a:latin typeface="宋体" panose="02010600030101010101" pitchFamily="2" charset="-122"/>
              </a:rPr>
              <a:t>I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区入射势能为</a:t>
            </a:r>
            <a:r>
              <a:rPr lang="en-US" altLang="zh-CN" i="1">
                <a:solidFill>
                  <a:srgbClr val="FFFF00"/>
                </a:solidFill>
                <a:latin typeface="宋体" panose="02010600030101010101" pitchFamily="2" charset="-122"/>
              </a:rPr>
              <a:t>U</a:t>
            </a:r>
            <a:r>
              <a:rPr lang="en-US" altLang="zh-CN" baseline="-25000">
                <a:solidFill>
                  <a:srgbClr val="FFFF00"/>
                </a:solidFill>
                <a:latin typeface="宋体" panose="02010600030101010101" pitchFamily="2" charset="-122"/>
              </a:rPr>
              <a:t>0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的势垒区</a:t>
            </a:r>
          </a:p>
        </p:txBody>
      </p:sp>
      <p:sp>
        <p:nvSpPr>
          <p:cNvPr id="51208" name="Text Box 8">
            <a:extLst>
              <a:ext uri="{FF2B5EF4-FFF2-40B4-BE49-F238E27FC236}">
                <a16:creationId xmlns:a16="http://schemas.microsoft.com/office/drawing/2014/main" id="{002BA621-9D4A-4DA0-817E-48C3CE67B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932488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Ⅲ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</a:t>
            </a:r>
          </a:p>
        </p:txBody>
      </p:sp>
      <p:sp>
        <p:nvSpPr>
          <p:cNvPr id="51209" name="Rectangle 9">
            <a:extLst>
              <a:ext uri="{FF2B5EF4-FFF2-40B4-BE49-F238E27FC236}">
                <a16:creationId xmlns:a16="http://schemas.microsoft.com/office/drawing/2014/main" id="{E21E35E6-F6C9-4800-A79E-5BF8BE0E9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906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Ⅰ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</a:t>
            </a:r>
          </a:p>
        </p:txBody>
      </p:sp>
      <p:sp>
        <p:nvSpPr>
          <p:cNvPr id="51210" name="Rectangle 10">
            <a:extLst>
              <a:ext uri="{FF2B5EF4-FFF2-40B4-BE49-F238E27FC236}">
                <a16:creationId xmlns:a16="http://schemas.microsoft.com/office/drawing/2014/main" id="{20693E10-EC42-46AF-A599-BD113694F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922838"/>
            <a:ext cx="78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Ⅱ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</a:t>
            </a:r>
          </a:p>
        </p:txBody>
      </p:sp>
      <p:sp>
        <p:nvSpPr>
          <p:cNvPr id="41994" name="Rectangle 11">
            <a:extLst>
              <a:ext uri="{FF2B5EF4-FFF2-40B4-BE49-F238E27FC236}">
                <a16:creationId xmlns:a16="http://schemas.microsoft.com/office/drawing/2014/main" id="{7D7FEFE1-2A9B-4449-AA88-EBE6139BB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2900" y="1019175"/>
            <a:ext cx="762000" cy="1981200"/>
          </a:xfrm>
          <a:prstGeom prst="rect">
            <a:avLst/>
          </a:prstGeom>
          <a:solidFill>
            <a:srgbClr val="000099">
              <a:alpha val="39999"/>
            </a:srgbClr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95" name="Line 12">
            <a:extLst>
              <a:ext uri="{FF2B5EF4-FFF2-40B4-BE49-F238E27FC236}">
                <a16:creationId xmlns:a16="http://schemas.microsoft.com/office/drawing/2014/main" id="{7700471E-F68C-49D1-9C28-FB25F93D9E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00713" y="3000375"/>
            <a:ext cx="2879725" cy="0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6" name="Line 13">
            <a:extLst>
              <a:ext uri="{FF2B5EF4-FFF2-40B4-BE49-F238E27FC236}">
                <a16:creationId xmlns:a16="http://schemas.microsoft.com/office/drawing/2014/main" id="{2955C35C-B2F3-416A-BE5B-B7E1CA6C14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2900" y="319088"/>
            <a:ext cx="0" cy="2681287"/>
          </a:xfrm>
          <a:prstGeom prst="line">
            <a:avLst/>
          </a:prstGeom>
          <a:noFill/>
          <a:ln w="19050">
            <a:solidFill>
              <a:schemeClr val="fol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997" name="Text Box 14">
            <a:extLst>
              <a:ext uri="{FF2B5EF4-FFF2-40B4-BE49-F238E27FC236}">
                <a16:creationId xmlns:a16="http://schemas.microsoft.com/office/drawing/2014/main" id="{228002BA-6ABD-4B9B-8D59-12A8CC541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038" y="2967038"/>
            <a:ext cx="2200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chemeClr val="bg1"/>
                </a:solidFill>
              </a:rPr>
              <a:t>0</a:t>
            </a:r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en-US" altLang="zh-CN" i="1">
                <a:solidFill>
                  <a:schemeClr val="bg1"/>
                </a:solidFill>
              </a:rPr>
              <a:t>a          x</a:t>
            </a:r>
          </a:p>
        </p:txBody>
      </p:sp>
      <p:sp>
        <p:nvSpPr>
          <p:cNvPr id="41998" name="Text Box 15">
            <a:extLst>
              <a:ext uri="{FF2B5EF4-FFF2-40B4-BE49-F238E27FC236}">
                <a16:creationId xmlns:a16="http://schemas.microsoft.com/office/drawing/2014/main" id="{3F8CC36E-46E9-47DB-B106-33F94661C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1088" y="714375"/>
            <a:ext cx="506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</a:rPr>
              <a:t>U</a:t>
            </a:r>
            <a:r>
              <a:rPr lang="en-US" altLang="zh-CN" baseline="-20000">
                <a:solidFill>
                  <a:schemeClr val="bg1"/>
                </a:solidFill>
              </a:rPr>
              <a:t>0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1999" name="Text Box 16">
            <a:extLst>
              <a:ext uri="{FF2B5EF4-FFF2-40B4-BE49-F238E27FC236}">
                <a16:creationId xmlns:a16="http://schemas.microsoft.com/office/drawing/2014/main" id="{46DBE6AF-5F92-48AF-AF97-E3AEDE879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850" y="1095375"/>
            <a:ext cx="3025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  <a:ea typeface="楷体_GB2312" pitchFamily="49" charset="-122"/>
              </a:rPr>
              <a:t>Ⅰ    Ⅱ      Ⅲ</a:t>
            </a:r>
          </a:p>
        </p:txBody>
      </p:sp>
      <p:sp>
        <p:nvSpPr>
          <p:cNvPr id="42000" name="Line 17">
            <a:extLst>
              <a:ext uri="{FF2B5EF4-FFF2-40B4-BE49-F238E27FC236}">
                <a16:creationId xmlns:a16="http://schemas.microsoft.com/office/drawing/2014/main" id="{1700E816-E7BA-4850-9577-B0FFBD0238F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7375" y="2224088"/>
            <a:ext cx="2698750" cy="0"/>
          </a:xfrm>
          <a:prstGeom prst="line">
            <a:avLst/>
          </a:prstGeom>
          <a:noFill/>
          <a:ln w="63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001" name="Text Box 18">
            <a:extLst>
              <a:ext uri="{FF2B5EF4-FFF2-40B4-BE49-F238E27FC236}">
                <a16:creationId xmlns:a16="http://schemas.microsoft.com/office/drawing/2014/main" id="{E63D1D1B-39A6-4E45-996D-66280E29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571750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Ⅲ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区：  </a:t>
            </a:r>
            <a:r>
              <a:rPr lang="en-US" altLang="zh-CN" i="1">
                <a:solidFill>
                  <a:srgbClr val="66FFFF"/>
                </a:solidFill>
              </a:rPr>
              <a:t>U </a:t>
            </a:r>
            <a:r>
              <a:rPr lang="en-US" altLang="zh-CN" sz="2000">
                <a:solidFill>
                  <a:srgbClr val="66FFFF"/>
                </a:solidFill>
              </a:rPr>
              <a:t>( </a:t>
            </a:r>
            <a:r>
              <a:rPr lang="en-US" altLang="zh-CN" i="1">
                <a:solidFill>
                  <a:srgbClr val="66FFFF"/>
                </a:solidFill>
              </a:rPr>
              <a:t>x </a:t>
            </a:r>
            <a:r>
              <a:rPr lang="en-US" altLang="zh-CN" sz="2000">
                <a:solidFill>
                  <a:srgbClr val="66FFFF"/>
                </a:solidFill>
              </a:rPr>
              <a:t>)  </a:t>
            </a:r>
            <a:r>
              <a:rPr lang="en-US" altLang="zh-CN">
                <a:solidFill>
                  <a:srgbClr val="66FFFF"/>
                </a:solidFill>
              </a:rPr>
              <a:t>= 0      </a:t>
            </a:r>
            <a:r>
              <a:rPr lang="zh-CN" altLang="en-US">
                <a:solidFill>
                  <a:srgbClr val="66FFFF"/>
                </a:solidFill>
              </a:rPr>
              <a:t>　</a:t>
            </a:r>
            <a:r>
              <a:rPr lang="en-US" altLang="zh-CN" i="1">
                <a:solidFill>
                  <a:srgbClr val="66FFFF"/>
                </a:solidFill>
              </a:rPr>
              <a:t>x </a:t>
            </a:r>
            <a:r>
              <a:rPr lang="en-US" altLang="zh-CN" sz="2000" i="1">
                <a:solidFill>
                  <a:srgbClr val="66FFFF"/>
                </a:solidFill>
              </a:rPr>
              <a:t>≥ </a:t>
            </a:r>
            <a:r>
              <a:rPr lang="en-US" altLang="zh-CN">
                <a:solidFill>
                  <a:srgbClr val="66FFFF"/>
                </a:solidFill>
              </a:rPr>
              <a:t>a</a:t>
            </a:r>
          </a:p>
        </p:txBody>
      </p:sp>
      <p:sp>
        <p:nvSpPr>
          <p:cNvPr id="42002" name="Rectangle 19">
            <a:extLst>
              <a:ext uri="{FF2B5EF4-FFF2-40B4-BE49-F238E27FC236}">
                <a16:creationId xmlns:a16="http://schemas.microsoft.com/office/drawing/2014/main" id="{A21D3996-C5B0-4F53-8136-5ECC714E3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357313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Ⅰ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区：  </a:t>
            </a:r>
            <a:r>
              <a:rPr lang="en-US" altLang="zh-CN" i="1">
                <a:solidFill>
                  <a:srgbClr val="66FFFF"/>
                </a:solidFill>
              </a:rPr>
              <a:t>U </a:t>
            </a:r>
            <a:r>
              <a:rPr lang="en-US" altLang="zh-CN" sz="2000">
                <a:solidFill>
                  <a:srgbClr val="66FFFF"/>
                </a:solidFill>
              </a:rPr>
              <a:t>( </a:t>
            </a:r>
            <a:r>
              <a:rPr lang="en-US" altLang="zh-CN" i="1">
                <a:solidFill>
                  <a:srgbClr val="66FFFF"/>
                </a:solidFill>
              </a:rPr>
              <a:t>x </a:t>
            </a:r>
            <a:r>
              <a:rPr lang="en-US" altLang="zh-CN" sz="2000">
                <a:solidFill>
                  <a:srgbClr val="66FFFF"/>
                </a:solidFill>
              </a:rPr>
              <a:t>)  </a:t>
            </a:r>
            <a:r>
              <a:rPr lang="en-US" altLang="zh-CN">
                <a:solidFill>
                  <a:srgbClr val="66FFFF"/>
                </a:solidFill>
              </a:rPr>
              <a:t>= 0         </a:t>
            </a:r>
            <a:r>
              <a:rPr lang="en-US" altLang="zh-CN" i="1">
                <a:solidFill>
                  <a:srgbClr val="66FFFF"/>
                </a:solidFill>
              </a:rPr>
              <a:t>x </a:t>
            </a:r>
            <a:r>
              <a:rPr lang="en-US" altLang="zh-CN" sz="2000">
                <a:solidFill>
                  <a:srgbClr val="66FFFF"/>
                </a:solidFill>
              </a:rPr>
              <a:t>≤</a:t>
            </a:r>
            <a:r>
              <a:rPr lang="en-US" altLang="zh-CN" sz="2000" i="1">
                <a:solidFill>
                  <a:srgbClr val="66FFFF"/>
                </a:solidFill>
              </a:rPr>
              <a:t> </a:t>
            </a:r>
            <a:r>
              <a:rPr lang="en-US" altLang="zh-CN">
                <a:solidFill>
                  <a:srgbClr val="66FFFF"/>
                </a:solidFill>
              </a:rPr>
              <a:t>0</a:t>
            </a:r>
          </a:p>
        </p:txBody>
      </p:sp>
      <p:sp>
        <p:nvSpPr>
          <p:cNvPr id="42003" name="Rectangle 20">
            <a:extLst>
              <a:ext uri="{FF2B5EF4-FFF2-40B4-BE49-F238E27FC236}">
                <a16:creationId xmlns:a16="http://schemas.microsoft.com/office/drawing/2014/main" id="{CAF6A663-49EC-41DF-9F94-B5132BC6D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971675"/>
            <a:ext cx="4395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Ⅱ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区：  </a:t>
            </a:r>
            <a:r>
              <a:rPr lang="en-US" altLang="zh-CN" i="1">
                <a:solidFill>
                  <a:srgbClr val="66FFFF"/>
                </a:solidFill>
              </a:rPr>
              <a:t>U </a:t>
            </a:r>
            <a:r>
              <a:rPr lang="en-US" altLang="zh-CN" sz="2000">
                <a:solidFill>
                  <a:srgbClr val="66FFFF"/>
                </a:solidFill>
              </a:rPr>
              <a:t>( </a:t>
            </a:r>
            <a:r>
              <a:rPr lang="en-US" altLang="zh-CN" i="1">
                <a:solidFill>
                  <a:srgbClr val="66FFFF"/>
                </a:solidFill>
              </a:rPr>
              <a:t>x </a:t>
            </a:r>
            <a:r>
              <a:rPr lang="en-US" altLang="zh-CN" sz="2000">
                <a:solidFill>
                  <a:srgbClr val="66FFFF"/>
                </a:solidFill>
              </a:rPr>
              <a:t>)  </a:t>
            </a:r>
            <a:r>
              <a:rPr lang="en-US" altLang="zh-CN">
                <a:solidFill>
                  <a:srgbClr val="66FFFF"/>
                </a:solidFill>
              </a:rPr>
              <a:t>= </a:t>
            </a:r>
            <a:r>
              <a:rPr lang="en-US" altLang="zh-CN" i="1">
                <a:solidFill>
                  <a:srgbClr val="66FFFF"/>
                </a:solidFill>
              </a:rPr>
              <a:t>U</a:t>
            </a:r>
            <a:r>
              <a:rPr lang="en-US" altLang="zh-CN" baseline="-20000">
                <a:solidFill>
                  <a:srgbClr val="66FFFF"/>
                </a:solidFill>
              </a:rPr>
              <a:t>0</a:t>
            </a:r>
            <a:r>
              <a:rPr lang="en-US" altLang="zh-CN">
                <a:solidFill>
                  <a:srgbClr val="66FFFF"/>
                </a:solidFill>
              </a:rPr>
              <a:t>     0</a:t>
            </a:r>
            <a:r>
              <a:rPr lang="en-US" altLang="zh-CN" sz="2000">
                <a:solidFill>
                  <a:srgbClr val="66FFFF"/>
                </a:solidFill>
              </a:rPr>
              <a:t>≤</a:t>
            </a:r>
            <a:r>
              <a:rPr lang="en-US" altLang="zh-CN">
                <a:solidFill>
                  <a:srgbClr val="66FFFF"/>
                </a:solidFill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x </a:t>
            </a:r>
            <a:r>
              <a:rPr lang="en-US" altLang="zh-CN" sz="2000">
                <a:solidFill>
                  <a:srgbClr val="66FFFF"/>
                </a:solidFill>
              </a:rPr>
              <a:t>≤</a:t>
            </a:r>
            <a:r>
              <a:rPr lang="en-US" altLang="zh-CN" sz="2000" i="1">
                <a:solidFill>
                  <a:srgbClr val="66FFFF"/>
                </a:solidFill>
              </a:rPr>
              <a:t> </a:t>
            </a:r>
            <a:r>
              <a:rPr lang="en-US" altLang="zh-CN">
                <a:solidFill>
                  <a:srgbClr val="66FFFF"/>
                </a:solidFill>
              </a:rPr>
              <a:t>a</a:t>
            </a:r>
          </a:p>
        </p:txBody>
      </p:sp>
      <p:graphicFrame>
        <p:nvGraphicFramePr>
          <p:cNvPr id="51221" name="Object 5">
            <a:extLst>
              <a:ext uri="{FF2B5EF4-FFF2-40B4-BE49-F238E27FC236}">
                <a16:creationId xmlns:a16="http://schemas.microsoft.com/office/drawing/2014/main" id="{38ED45B5-6D2B-4B83-8F31-4BECD07DE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92863" y="5795963"/>
          <a:ext cx="1262062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27" name="Equation" r:id="rId9" imgW="1660320" imgH="890640" progId="">
                  <p:embed/>
                </p:oleObj>
              </mc:Choice>
              <mc:Fallback>
                <p:oleObj name="Equation" r:id="rId9" imgW="1660320" imgH="890640" progId="">
                  <p:embed/>
                  <p:pic>
                    <p:nvPicPr>
                      <p:cNvPr id="51221" name="Object 5">
                        <a:extLst>
                          <a:ext uri="{FF2B5EF4-FFF2-40B4-BE49-F238E27FC236}">
                            <a16:creationId xmlns:a16="http://schemas.microsoft.com/office/drawing/2014/main" id="{38ED45B5-6D2B-4B83-8F31-4BECD07DE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2863" y="5795963"/>
                        <a:ext cx="1262062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5" name="Rectangle 22">
            <a:extLst>
              <a:ext uri="{FF2B5EF4-FFF2-40B4-BE49-F238E27FC236}">
                <a16:creationId xmlns:a16="http://schemas.microsoft.com/office/drawing/2014/main" id="{1B4C9A19-0F76-466A-83B5-9F1772DCE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563" y="1690688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>
                <a:solidFill>
                  <a:srgbClr val="FFFF00"/>
                </a:solidFill>
                <a:latin typeface="宋体" panose="02010600030101010101" pitchFamily="2" charset="-122"/>
              </a:rPr>
              <a:t>E</a:t>
            </a:r>
          </a:p>
        </p:txBody>
      </p:sp>
      <p:graphicFrame>
        <p:nvGraphicFramePr>
          <p:cNvPr id="51223" name="Object 6">
            <a:extLst>
              <a:ext uri="{FF2B5EF4-FFF2-40B4-BE49-F238E27FC236}">
                <a16:creationId xmlns:a16="http://schemas.microsoft.com/office/drawing/2014/main" id="{D7BF3FD8-23D7-484B-A94B-1F222FB259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4425" y="4714875"/>
          <a:ext cx="30734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28" name="公式" r:id="rId11" imgW="3643560" imgH="952920" progId="">
                  <p:embed/>
                </p:oleObj>
              </mc:Choice>
              <mc:Fallback>
                <p:oleObj name="公式" r:id="rId11" imgW="3643560" imgH="952920" progId="">
                  <p:embed/>
                  <p:pic>
                    <p:nvPicPr>
                      <p:cNvPr id="51223" name="Object 6">
                        <a:extLst>
                          <a:ext uri="{FF2B5EF4-FFF2-40B4-BE49-F238E27FC236}">
                            <a16:creationId xmlns:a16="http://schemas.microsoft.com/office/drawing/2014/main" id="{D7BF3FD8-23D7-484B-A94B-1F222FB259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4714875"/>
                        <a:ext cx="30734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24" name="Object 7">
            <a:extLst>
              <a:ext uri="{FF2B5EF4-FFF2-40B4-BE49-F238E27FC236}">
                <a16:creationId xmlns:a16="http://schemas.microsoft.com/office/drawing/2014/main" id="{B9851499-6D91-4FB9-A06B-6F142F64CB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4425" y="5724525"/>
          <a:ext cx="30480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29" name="公式" r:id="rId13" imgW="3615840" imgH="952920" progId="">
                  <p:embed/>
                </p:oleObj>
              </mc:Choice>
              <mc:Fallback>
                <p:oleObj name="公式" r:id="rId13" imgW="3615840" imgH="952920" progId="">
                  <p:embed/>
                  <p:pic>
                    <p:nvPicPr>
                      <p:cNvPr id="51224" name="Object 7">
                        <a:extLst>
                          <a:ext uri="{FF2B5EF4-FFF2-40B4-BE49-F238E27FC236}">
                            <a16:creationId xmlns:a16="http://schemas.microsoft.com/office/drawing/2014/main" id="{B9851499-6D91-4FB9-A06B-6F142F64CB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5724525"/>
                        <a:ext cx="30480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8" name="Text Box 15">
            <a:extLst>
              <a:ext uri="{FF2B5EF4-FFF2-40B4-BE49-F238E27FC236}">
                <a16:creationId xmlns:a16="http://schemas.microsoft.com/office/drawing/2014/main" id="{F0E19F02-6773-4E81-97FE-979516CC9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25" y="142875"/>
            <a:ext cx="649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chemeClr val="bg1"/>
                </a:solidFill>
              </a:rPr>
              <a:t>U</a:t>
            </a:r>
            <a:r>
              <a:rPr lang="en-US" altLang="zh-CN" baseline="-20000">
                <a:solidFill>
                  <a:schemeClr val="bg1"/>
                </a:solidFill>
              </a:rPr>
              <a:t>(</a:t>
            </a:r>
            <a:r>
              <a:rPr lang="en-US" altLang="zh-CN" i="1" baseline="-20000">
                <a:solidFill>
                  <a:schemeClr val="bg1"/>
                </a:solidFill>
              </a:rPr>
              <a:t>x</a:t>
            </a:r>
            <a:r>
              <a:rPr lang="en-US" altLang="zh-CN" baseline="-20000">
                <a:solidFill>
                  <a:schemeClr val="bg1"/>
                </a:solidFill>
              </a:rPr>
              <a:t>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2009" name="灯片编号占位符 1">
            <a:extLst>
              <a:ext uri="{FF2B5EF4-FFF2-40B4-BE49-F238E27FC236}">
                <a16:creationId xmlns:a16="http://schemas.microsoft.com/office/drawing/2014/main" id="{2BFEA72B-4E7C-4304-91FC-C86D5224D4D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422F59A-F44C-4229-A862-4714B7F223FA}" type="slidenum">
              <a:rPr lang="en-US" altLang="zh-CN" b="0">
                <a:solidFill>
                  <a:srgbClr val="FF00FF"/>
                </a:solidFill>
              </a:rPr>
              <a:pPr eaLnBrk="1" hangingPunct="1"/>
              <a:t>9</a:t>
            </a:fld>
            <a:r>
              <a:rPr lang="en-US" altLang="zh-CN" b="0">
                <a:solidFill>
                  <a:srgbClr val="FF00FF"/>
                </a:solidFill>
              </a:rPr>
              <a:t>/21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1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1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5" grpId="0" autoUpdateAnimBg="0"/>
      <p:bldP spid="51208" grpId="0" autoUpdateAnimBg="0"/>
      <p:bldP spid="51209" grpId="0" autoUpdateAnimBg="0"/>
      <p:bldP spid="51210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28102</TotalTime>
  <Words>1385</Words>
  <Application>Microsoft Office PowerPoint</Application>
  <PresentationFormat>全屏显示(4:3)</PresentationFormat>
  <Paragraphs>245</Paragraphs>
  <Slides>31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仿宋_GB2312</vt:lpstr>
      <vt:lpstr>楷体_GB2312</vt:lpstr>
      <vt:lpstr>SimHei</vt:lpstr>
      <vt:lpstr>SimSun</vt:lpstr>
      <vt:lpstr>SimSun</vt:lpstr>
      <vt:lpstr>华文仿宋</vt:lpstr>
      <vt:lpstr>STXinwei</vt:lpstr>
      <vt:lpstr>STZhongsong</vt:lpstr>
      <vt:lpstr>Arial</vt:lpstr>
      <vt:lpstr>Symbol</vt:lpstr>
      <vt:lpstr>Times New Roman</vt:lpstr>
      <vt:lpstr>Wingdings</vt:lpstr>
      <vt:lpstr>默认设计模板</vt:lpstr>
      <vt:lpstr>Equation.3</vt:lpstr>
      <vt:lpstr>Equation</vt:lpstr>
      <vt:lpstr>公式</vt:lpstr>
      <vt:lpstr>Image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下册-大学物理</dc:title>
  <dc:creator>yzhang</dc:creator>
  <cp:lastModifiedBy>xjtu</cp:lastModifiedBy>
  <cp:revision>1548</cp:revision>
  <cp:lastPrinted>2022-12-15T09:18:53Z</cp:lastPrinted>
  <dcterms:created xsi:type="dcterms:W3CDTF">1998-11-21T01:35:42Z</dcterms:created>
  <dcterms:modified xsi:type="dcterms:W3CDTF">2022-12-16T04:01:56Z</dcterms:modified>
</cp:coreProperties>
</file>